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27"/>
  </p:notesMasterIdLst>
  <p:sldIdLst>
    <p:sldId id="290" r:id="rId2"/>
    <p:sldId id="258" r:id="rId3"/>
    <p:sldId id="260" r:id="rId4"/>
    <p:sldId id="295" r:id="rId5"/>
    <p:sldId id="261" r:id="rId6"/>
    <p:sldId id="262" r:id="rId7"/>
    <p:sldId id="263" r:id="rId8"/>
    <p:sldId id="291" r:id="rId9"/>
    <p:sldId id="264" r:id="rId10"/>
    <p:sldId id="292" r:id="rId11"/>
    <p:sldId id="293" r:id="rId12"/>
    <p:sldId id="276" r:id="rId13"/>
    <p:sldId id="279" r:id="rId14"/>
    <p:sldId id="277" r:id="rId15"/>
    <p:sldId id="294" r:id="rId16"/>
    <p:sldId id="278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88" r:id="rId26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0D8778-6CCC-4AE9-B7C1-EBC86D570A74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EC353-D28F-460E-83FC-633BDACC3B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4512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BEC353-D28F-460E-83FC-633BDACC3BE2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3049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3087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3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473778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8437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73119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7857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6803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3944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8356532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949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568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535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52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228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045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180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8081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088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423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check.ege.edu.ru/" TargetMode="Externa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6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0.jpeg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www.rustest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nta.ru/articles/2024/10/28/ege-2025/" TargetMode="External"/><Relationship Id="rId2" Type="http://schemas.openxmlformats.org/officeDocument/2006/relationships/hyperlink" Target="https://trends.rbc.ru/trends/education/66cc70e99a79473e4c36c783" TargetMode="External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skysmart.ru/articles/useful/izmeneniya-ege-v-2025" TargetMode="External"/><Relationship Id="rId4" Type="http://schemas.openxmlformats.org/officeDocument/2006/relationships/hyperlink" Target="https://obrnadzor.gov.ru/news/opublikovany-proekty-kontrolnyh-izmeritelnyh-materialov-ege-2025-goda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egulation.gov.ru/Regulation/Npa/PublicView?npaID=151737" TargetMode="External"/><Relationship Id="rId2" Type="http://schemas.openxmlformats.org/officeDocument/2006/relationships/hyperlink" Target="https://lenta.ru/tags/organizations/minprosvescheniya-rossii/" TargetMode="Externa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bject 2"/>
          <p:cNvSpPr>
            <a:spLocks noChangeArrowheads="1"/>
          </p:cNvSpPr>
          <p:nvPr/>
        </p:nvSpPr>
        <p:spPr bwMode="auto">
          <a:xfrm>
            <a:off x="0" y="857250"/>
            <a:ext cx="3505200" cy="51435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>
              <a:latin typeface="Calibri" panose="020F0502020204030204" pitchFamily="34" charset="0"/>
            </a:endParaRPr>
          </a:p>
        </p:txBody>
      </p:sp>
      <p:sp>
        <p:nvSpPr>
          <p:cNvPr id="2051" name="object 3"/>
          <p:cNvSpPr>
            <a:spLocks/>
          </p:cNvSpPr>
          <p:nvPr/>
        </p:nvSpPr>
        <p:spPr bwMode="auto">
          <a:xfrm>
            <a:off x="1716088" y="2125664"/>
            <a:ext cx="7427912" cy="1900237"/>
          </a:xfrm>
          <a:custGeom>
            <a:avLst/>
            <a:gdLst>
              <a:gd name="T0" fmla="*/ 0 w 7428230"/>
              <a:gd name="T1" fmla="*/ 1900300 h 1900555"/>
              <a:gd name="T2" fmla="*/ 7427976 w 7428230"/>
              <a:gd name="T3" fmla="*/ 1900300 h 1900555"/>
              <a:gd name="T4" fmla="*/ 7427976 w 7428230"/>
              <a:gd name="T5" fmla="*/ 0 h 1900555"/>
              <a:gd name="T6" fmla="*/ 0 w 7428230"/>
              <a:gd name="T7" fmla="*/ 0 h 1900555"/>
              <a:gd name="T8" fmla="*/ 0 w 7428230"/>
              <a:gd name="T9" fmla="*/ 1900300 h 19005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28230"/>
              <a:gd name="T16" fmla="*/ 0 h 1900555"/>
              <a:gd name="T17" fmla="*/ 7428230 w 7428230"/>
              <a:gd name="T18" fmla="*/ 1900555 h 19005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28230" h="1900555">
                <a:moveTo>
                  <a:pt x="0" y="1900300"/>
                </a:moveTo>
                <a:lnTo>
                  <a:pt x="7427976" y="1900300"/>
                </a:lnTo>
                <a:lnTo>
                  <a:pt x="7427976" y="0"/>
                </a:lnTo>
                <a:lnTo>
                  <a:pt x="0" y="0"/>
                </a:lnTo>
                <a:lnTo>
                  <a:pt x="0" y="1900300"/>
                </a:lnTo>
                <a:close/>
              </a:path>
            </a:pathLst>
          </a:custGeom>
          <a:solidFill>
            <a:srgbClr val="D4ECF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2" name="object 4"/>
          <p:cNvSpPr>
            <a:spLocks/>
          </p:cNvSpPr>
          <p:nvPr/>
        </p:nvSpPr>
        <p:spPr bwMode="auto">
          <a:xfrm>
            <a:off x="573089" y="3551238"/>
            <a:ext cx="568325" cy="474662"/>
          </a:xfrm>
          <a:custGeom>
            <a:avLst/>
            <a:gdLst>
              <a:gd name="T0" fmla="*/ 0 w 568325"/>
              <a:gd name="T1" fmla="*/ 473837 h 474344"/>
              <a:gd name="T2" fmla="*/ 568325 w 568325"/>
              <a:gd name="T3" fmla="*/ 473837 h 474344"/>
              <a:gd name="T4" fmla="*/ 568325 w 568325"/>
              <a:gd name="T5" fmla="*/ 0 h 474344"/>
              <a:gd name="T6" fmla="*/ 0 w 568325"/>
              <a:gd name="T7" fmla="*/ 0 h 474344"/>
              <a:gd name="T8" fmla="*/ 0 w 568325"/>
              <a:gd name="T9" fmla="*/ 473837 h 474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8325"/>
              <a:gd name="T16" fmla="*/ 0 h 474344"/>
              <a:gd name="T17" fmla="*/ 568325 w 568325"/>
              <a:gd name="T18" fmla="*/ 474344 h 474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8325" h="474344">
                <a:moveTo>
                  <a:pt x="0" y="473837"/>
                </a:moveTo>
                <a:lnTo>
                  <a:pt x="568325" y="473837"/>
                </a:lnTo>
                <a:lnTo>
                  <a:pt x="568325" y="0"/>
                </a:lnTo>
                <a:lnTo>
                  <a:pt x="0" y="0"/>
                </a:lnTo>
                <a:lnTo>
                  <a:pt x="0" y="473837"/>
                </a:lnTo>
                <a:close/>
              </a:path>
            </a:pathLst>
          </a:custGeom>
          <a:solidFill>
            <a:srgbClr val="23495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3" name="object 5"/>
          <p:cNvSpPr>
            <a:spLocks/>
          </p:cNvSpPr>
          <p:nvPr/>
        </p:nvSpPr>
        <p:spPr bwMode="auto">
          <a:xfrm>
            <a:off x="1716088" y="2125663"/>
            <a:ext cx="565150" cy="474662"/>
          </a:xfrm>
          <a:custGeom>
            <a:avLst/>
            <a:gdLst>
              <a:gd name="T0" fmla="*/ 0 w 565150"/>
              <a:gd name="T1" fmla="*/ 475145 h 475614"/>
              <a:gd name="T2" fmla="*/ 565150 w 565150"/>
              <a:gd name="T3" fmla="*/ 475145 h 475614"/>
              <a:gd name="T4" fmla="*/ 565150 w 565150"/>
              <a:gd name="T5" fmla="*/ 0 h 475614"/>
              <a:gd name="T6" fmla="*/ 0 w 565150"/>
              <a:gd name="T7" fmla="*/ 0 h 475614"/>
              <a:gd name="T8" fmla="*/ 0 w 565150"/>
              <a:gd name="T9" fmla="*/ 475145 h 4756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5150"/>
              <a:gd name="T16" fmla="*/ 0 h 475614"/>
              <a:gd name="T17" fmla="*/ 565150 w 565150"/>
              <a:gd name="T18" fmla="*/ 475614 h 4756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5150" h="475614">
                <a:moveTo>
                  <a:pt x="0" y="475145"/>
                </a:moveTo>
                <a:lnTo>
                  <a:pt x="565150" y="475145"/>
                </a:lnTo>
                <a:lnTo>
                  <a:pt x="565150" y="0"/>
                </a:lnTo>
                <a:lnTo>
                  <a:pt x="0" y="0"/>
                </a:lnTo>
                <a:lnTo>
                  <a:pt x="0" y="475145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4" name="object 6"/>
          <p:cNvSpPr>
            <a:spLocks/>
          </p:cNvSpPr>
          <p:nvPr/>
        </p:nvSpPr>
        <p:spPr bwMode="auto">
          <a:xfrm>
            <a:off x="2281239" y="1657351"/>
            <a:ext cx="585787" cy="468313"/>
          </a:xfrm>
          <a:custGeom>
            <a:avLst/>
            <a:gdLst>
              <a:gd name="T0" fmla="*/ 0 w 586105"/>
              <a:gd name="T1" fmla="*/ 467880 h 467994"/>
              <a:gd name="T2" fmla="*/ 585787 w 586105"/>
              <a:gd name="T3" fmla="*/ 467880 h 467994"/>
              <a:gd name="T4" fmla="*/ 585787 w 586105"/>
              <a:gd name="T5" fmla="*/ 0 h 467994"/>
              <a:gd name="T6" fmla="*/ 0 w 586105"/>
              <a:gd name="T7" fmla="*/ 0 h 467994"/>
              <a:gd name="T8" fmla="*/ 0 w 586105"/>
              <a:gd name="T9" fmla="*/ 467880 h 4679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6105"/>
              <a:gd name="T16" fmla="*/ 0 h 467994"/>
              <a:gd name="T17" fmla="*/ 586105 w 586105"/>
              <a:gd name="T18" fmla="*/ 467994 h 46799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6105" h="467994">
                <a:moveTo>
                  <a:pt x="0" y="467880"/>
                </a:moveTo>
                <a:lnTo>
                  <a:pt x="585787" y="467880"/>
                </a:lnTo>
                <a:lnTo>
                  <a:pt x="585787" y="0"/>
                </a:lnTo>
                <a:lnTo>
                  <a:pt x="0" y="0"/>
                </a:lnTo>
                <a:lnTo>
                  <a:pt x="0" y="46788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5" name="object 7"/>
          <p:cNvSpPr>
            <a:spLocks/>
          </p:cNvSpPr>
          <p:nvPr/>
        </p:nvSpPr>
        <p:spPr bwMode="auto">
          <a:xfrm>
            <a:off x="1141413" y="3551238"/>
            <a:ext cx="584200" cy="474662"/>
          </a:xfrm>
          <a:custGeom>
            <a:avLst/>
            <a:gdLst>
              <a:gd name="T0" fmla="*/ 0 w 584200"/>
              <a:gd name="T1" fmla="*/ 473837 h 474344"/>
              <a:gd name="T2" fmla="*/ 584200 w 584200"/>
              <a:gd name="T3" fmla="*/ 473837 h 474344"/>
              <a:gd name="T4" fmla="*/ 584200 w 584200"/>
              <a:gd name="T5" fmla="*/ 0 h 474344"/>
              <a:gd name="T6" fmla="*/ 0 w 584200"/>
              <a:gd name="T7" fmla="*/ 0 h 474344"/>
              <a:gd name="T8" fmla="*/ 0 w 584200"/>
              <a:gd name="T9" fmla="*/ 473837 h 474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4200"/>
              <a:gd name="T16" fmla="*/ 0 h 474344"/>
              <a:gd name="T17" fmla="*/ 584200 w 584200"/>
              <a:gd name="T18" fmla="*/ 474344 h 474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4200" h="474344">
                <a:moveTo>
                  <a:pt x="0" y="473837"/>
                </a:moveTo>
                <a:lnTo>
                  <a:pt x="584200" y="473837"/>
                </a:lnTo>
                <a:lnTo>
                  <a:pt x="584200" y="0"/>
                </a:lnTo>
                <a:lnTo>
                  <a:pt x="0" y="0"/>
                </a:lnTo>
                <a:lnTo>
                  <a:pt x="0" y="473837"/>
                </a:lnTo>
                <a:close/>
              </a:path>
            </a:pathLst>
          </a:custGeom>
          <a:solidFill>
            <a:srgbClr val="D4ECF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6" name="object 8"/>
          <p:cNvSpPr>
            <a:spLocks/>
          </p:cNvSpPr>
          <p:nvPr/>
        </p:nvSpPr>
        <p:spPr bwMode="auto">
          <a:xfrm>
            <a:off x="2281239" y="2125663"/>
            <a:ext cx="585787" cy="482600"/>
          </a:xfrm>
          <a:custGeom>
            <a:avLst/>
            <a:gdLst>
              <a:gd name="T0" fmla="*/ 0 w 586105"/>
              <a:gd name="T1" fmla="*/ 482206 h 482600"/>
              <a:gd name="T2" fmla="*/ 585787 w 586105"/>
              <a:gd name="T3" fmla="*/ 482206 h 482600"/>
              <a:gd name="T4" fmla="*/ 585787 w 586105"/>
              <a:gd name="T5" fmla="*/ 0 h 482600"/>
              <a:gd name="T6" fmla="*/ 0 w 586105"/>
              <a:gd name="T7" fmla="*/ 0 h 482600"/>
              <a:gd name="T8" fmla="*/ 0 w 586105"/>
              <a:gd name="T9" fmla="*/ 482206 h 482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6105"/>
              <a:gd name="T16" fmla="*/ 0 h 482600"/>
              <a:gd name="T17" fmla="*/ 586105 w 586105"/>
              <a:gd name="T18" fmla="*/ 482600 h 482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6105" h="482600">
                <a:moveTo>
                  <a:pt x="0" y="482206"/>
                </a:moveTo>
                <a:lnTo>
                  <a:pt x="585787" y="482206"/>
                </a:lnTo>
                <a:lnTo>
                  <a:pt x="585787" y="0"/>
                </a:lnTo>
                <a:lnTo>
                  <a:pt x="0" y="0"/>
                </a:lnTo>
                <a:lnTo>
                  <a:pt x="0" y="482206"/>
                </a:lnTo>
                <a:close/>
              </a:path>
            </a:pathLst>
          </a:custGeom>
          <a:solidFill>
            <a:srgbClr val="23495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7" name="object 9"/>
          <p:cNvSpPr>
            <a:spLocks/>
          </p:cNvSpPr>
          <p:nvPr/>
        </p:nvSpPr>
        <p:spPr bwMode="auto">
          <a:xfrm>
            <a:off x="1141414" y="2600326"/>
            <a:ext cx="574675" cy="468313"/>
          </a:xfrm>
          <a:custGeom>
            <a:avLst/>
            <a:gdLst>
              <a:gd name="T0" fmla="*/ 0 w 575310"/>
              <a:gd name="T1" fmla="*/ 467906 h 467994"/>
              <a:gd name="T2" fmla="*/ 574738 w 575310"/>
              <a:gd name="T3" fmla="*/ 467906 h 467994"/>
              <a:gd name="T4" fmla="*/ 574738 w 575310"/>
              <a:gd name="T5" fmla="*/ 0 h 467994"/>
              <a:gd name="T6" fmla="*/ 0 w 575310"/>
              <a:gd name="T7" fmla="*/ 0 h 467994"/>
              <a:gd name="T8" fmla="*/ 0 w 575310"/>
              <a:gd name="T9" fmla="*/ 467906 h 4679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5310"/>
              <a:gd name="T16" fmla="*/ 0 h 467994"/>
              <a:gd name="T17" fmla="*/ 575310 w 575310"/>
              <a:gd name="T18" fmla="*/ 467994 h 46799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5310" h="467994">
                <a:moveTo>
                  <a:pt x="0" y="467906"/>
                </a:moveTo>
                <a:lnTo>
                  <a:pt x="574738" y="467906"/>
                </a:lnTo>
                <a:lnTo>
                  <a:pt x="574738" y="0"/>
                </a:lnTo>
                <a:lnTo>
                  <a:pt x="0" y="0"/>
                </a:lnTo>
                <a:lnTo>
                  <a:pt x="0" y="467906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8" name="object 10"/>
          <p:cNvSpPr>
            <a:spLocks/>
          </p:cNvSpPr>
          <p:nvPr/>
        </p:nvSpPr>
        <p:spPr bwMode="auto">
          <a:xfrm>
            <a:off x="1" y="2600325"/>
            <a:ext cx="582613" cy="476250"/>
          </a:xfrm>
          <a:custGeom>
            <a:avLst/>
            <a:gdLst>
              <a:gd name="T0" fmla="*/ 0 w 582930"/>
              <a:gd name="T1" fmla="*/ 475056 h 475614"/>
              <a:gd name="T2" fmla="*/ 582612 w 582930"/>
              <a:gd name="T3" fmla="*/ 475056 h 475614"/>
              <a:gd name="T4" fmla="*/ 582612 w 582930"/>
              <a:gd name="T5" fmla="*/ 0 h 475614"/>
              <a:gd name="T6" fmla="*/ 0 w 582930"/>
              <a:gd name="T7" fmla="*/ 0 h 475614"/>
              <a:gd name="T8" fmla="*/ 0 w 582930"/>
              <a:gd name="T9" fmla="*/ 475056 h 4756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2930"/>
              <a:gd name="T16" fmla="*/ 0 h 475614"/>
              <a:gd name="T17" fmla="*/ 582930 w 582930"/>
              <a:gd name="T18" fmla="*/ 475614 h 4756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2930" h="475614">
                <a:moveTo>
                  <a:pt x="0" y="475056"/>
                </a:moveTo>
                <a:lnTo>
                  <a:pt x="582612" y="475056"/>
                </a:lnTo>
                <a:lnTo>
                  <a:pt x="582612" y="0"/>
                </a:lnTo>
                <a:lnTo>
                  <a:pt x="0" y="0"/>
                </a:lnTo>
                <a:lnTo>
                  <a:pt x="0" y="475056"/>
                </a:lnTo>
                <a:close/>
              </a:path>
            </a:pathLst>
          </a:custGeom>
          <a:solidFill>
            <a:srgbClr val="D4ECF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9" name="object 11"/>
          <p:cNvSpPr>
            <a:spLocks/>
          </p:cNvSpPr>
          <p:nvPr/>
        </p:nvSpPr>
        <p:spPr bwMode="auto">
          <a:xfrm>
            <a:off x="1716089" y="2600325"/>
            <a:ext cx="574675" cy="476250"/>
          </a:xfrm>
          <a:custGeom>
            <a:avLst/>
            <a:gdLst>
              <a:gd name="T0" fmla="*/ 0 w 574675"/>
              <a:gd name="T1" fmla="*/ 475056 h 475614"/>
              <a:gd name="T2" fmla="*/ 574675 w 574675"/>
              <a:gd name="T3" fmla="*/ 475056 h 475614"/>
              <a:gd name="T4" fmla="*/ 574675 w 574675"/>
              <a:gd name="T5" fmla="*/ 0 h 475614"/>
              <a:gd name="T6" fmla="*/ 0 w 574675"/>
              <a:gd name="T7" fmla="*/ 0 h 475614"/>
              <a:gd name="T8" fmla="*/ 0 w 574675"/>
              <a:gd name="T9" fmla="*/ 475056 h 4756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4675"/>
              <a:gd name="T16" fmla="*/ 0 h 475614"/>
              <a:gd name="T17" fmla="*/ 574675 w 574675"/>
              <a:gd name="T18" fmla="*/ 475614 h 4756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4675" h="475614">
                <a:moveTo>
                  <a:pt x="0" y="475056"/>
                </a:moveTo>
                <a:lnTo>
                  <a:pt x="574675" y="475056"/>
                </a:lnTo>
                <a:lnTo>
                  <a:pt x="574675" y="0"/>
                </a:lnTo>
                <a:lnTo>
                  <a:pt x="0" y="0"/>
                </a:lnTo>
                <a:lnTo>
                  <a:pt x="0" y="475056"/>
                </a:lnTo>
                <a:close/>
              </a:path>
            </a:pathLst>
          </a:custGeom>
          <a:solidFill>
            <a:srgbClr val="23495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0" name="object 12"/>
          <p:cNvSpPr>
            <a:spLocks/>
          </p:cNvSpPr>
          <p:nvPr/>
        </p:nvSpPr>
        <p:spPr bwMode="auto">
          <a:xfrm>
            <a:off x="573089" y="3068639"/>
            <a:ext cx="568325" cy="484187"/>
          </a:xfrm>
          <a:custGeom>
            <a:avLst/>
            <a:gdLst>
              <a:gd name="T0" fmla="*/ 0 w 568325"/>
              <a:gd name="T1" fmla="*/ 483400 h 483869"/>
              <a:gd name="T2" fmla="*/ 568325 w 568325"/>
              <a:gd name="T3" fmla="*/ 483400 h 483869"/>
              <a:gd name="T4" fmla="*/ 568325 w 568325"/>
              <a:gd name="T5" fmla="*/ 0 h 483869"/>
              <a:gd name="T6" fmla="*/ 0 w 568325"/>
              <a:gd name="T7" fmla="*/ 0 h 483869"/>
              <a:gd name="T8" fmla="*/ 0 w 568325"/>
              <a:gd name="T9" fmla="*/ 483400 h 4838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8325"/>
              <a:gd name="T16" fmla="*/ 0 h 483869"/>
              <a:gd name="T17" fmla="*/ 568325 w 568325"/>
              <a:gd name="T18" fmla="*/ 483869 h 4838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8325" h="483869">
                <a:moveTo>
                  <a:pt x="0" y="483400"/>
                </a:moveTo>
                <a:lnTo>
                  <a:pt x="568325" y="483400"/>
                </a:lnTo>
                <a:lnTo>
                  <a:pt x="568325" y="0"/>
                </a:lnTo>
                <a:lnTo>
                  <a:pt x="0" y="0"/>
                </a:lnTo>
                <a:lnTo>
                  <a:pt x="0" y="48340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1" name="object 13"/>
          <p:cNvSpPr>
            <a:spLocks/>
          </p:cNvSpPr>
          <p:nvPr/>
        </p:nvSpPr>
        <p:spPr bwMode="auto">
          <a:xfrm>
            <a:off x="1141413" y="3068639"/>
            <a:ext cx="584200" cy="484187"/>
          </a:xfrm>
          <a:custGeom>
            <a:avLst/>
            <a:gdLst>
              <a:gd name="T0" fmla="*/ 0 w 584200"/>
              <a:gd name="T1" fmla="*/ 483400 h 483869"/>
              <a:gd name="T2" fmla="*/ 584200 w 584200"/>
              <a:gd name="T3" fmla="*/ 483400 h 483869"/>
              <a:gd name="T4" fmla="*/ 584200 w 584200"/>
              <a:gd name="T5" fmla="*/ 0 h 483869"/>
              <a:gd name="T6" fmla="*/ 0 w 584200"/>
              <a:gd name="T7" fmla="*/ 0 h 483869"/>
              <a:gd name="T8" fmla="*/ 0 w 584200"/>
              <a:gd name="T9" fmla="*/ 483400 h 4838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4200"/>
              <a:gd name="T16" fmla="*/ 0 h 483869"/>
              <a:gd name="T17" fmla="*/ 584200 w 584200"/>
              <a:gd name="T18" fmla="*/ 483869 h 4838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4200" h="483869">
                <a:moveTo>
                  <a:pt x="0" y="483400"/>
                </a:moveTo>
                <a:lnTo>
                  <a:pt x="584200" y="483400"/>
                </a:lnTo>
                <a:lnTo>
                  <a:pt x="584200" y="0"/>
                </a:lnTo>
                <a:lnTo>
                  <a:pt x="0" y="0"/>
                </a:lnTo>
                <a:lnTo>
                  <a:pt x="0" y="483400"/>
                </a:lnTo>
                <a:close/>
              </a:path>
            </a:pathLst>
          </a:custGeom>
          <a:solidFill>
            <a:srgbClr val="23495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2" name="object 14"/>
          <p:cNvSpPr txBox="1">
            <a:spLocks noChangeArrowheads="1"/>
          </p:cNvSpPr>
          <p:nvPr/>
        </p:nvSpPr>
        <p:spPr bwMode="auto">
          <a:xfrm>
            <a:off x="2735262" y="1906587"/>
            <a:ext cx="6408738" cy="5393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3398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1050"/>
              </a:spcBef>
            </a:pPr>
            <a:r>
              <a:rPr lang="ru-RU" sz="4000" b="1" dirty="0">
                <a:solidFill>
                  <a:srgbClr val="0033CC"/>
                </a:solidFill>
                <a:latin typeface="Georgia" panose="02040502050405020303" pitchFamily="18" charset="0"/>
              </a:rPr>
              <a:t>РОДИТЕЛЬСКОЕ </a:t>
            </a:r>
          </a:p>
          <a:p>
            <a:pPr algn="ctr" eaLnBrk="1" hangingPunct="1">
              <a:spcBef>
                <a:spcPts val="1050"/>
              </a:spcBef>
            </a:pPr>
            <a:r>
              <a:rPr lang="ru-RU" sz="4000" b="1" dirty="0">
                <a:solidFill>
                  <a:srgbClr val="0033CC"/>
                </a:solidFill>
                <a:latin typeface="Georgia" panose="02040502050405020303" pitchFamily="18" charset="0"/>
              </a:rPr>
              <a:t> СОБРАНИЕ</a:t>
            </a:r>
            <a:endParaRPr lang="ru-RU" sz="4000" dirty="0">
              <a:latin typeface="Georgia" panose="02040502050405020303" pitchFamily="18" charset="0"/>
            </a:endParaRPr>
          </a:p>
          <a:p>
            <a:pPr algn="ctr" eaLnBrk="1" hangingPunct="1">
              <a:spcBef>
                <a:spcPts val="1450"/>
              </a:spcBef>
            </a:pPr>
            <a:r>
              <a:rPr lang="ru-RU" sz="4000" b="1" dirty="0">
                <a:solidFill>
                  <a:srgbClr val="0033CC"/>
                </a:solidFill>
                <a:latin typeface="Georgia" panose="02040502050405020303" pitchFamily="18" charset="0"/>
              </a:rPr>
              <a:t>«ГИА – 2025</a:t>
            </a:r>
            <a:r>
              <a:rPr lang="ru-RU" sz="4000" b="1" dirty="0" smtClean="0">
                <a:solidFill>
                  <a:srgbClr val="0033CC"/>
                </a:solidFill>
                <a:latin typeface="Georgia" panose="02040502050405020303" pitchFamily="18" charset="0"/>
              </a:rPr>
              <a:t>»</a:t>
            </a:r>
          </a:p>
          <a:p>
            <a:pPr algn="ctr" eaLnBrk="1" hangingPunct="1">
              <a:spcBef>
                <a:spcPts val="1450"/>
              </a:spcBef>
            </a:pPr>
            <a:endParaRPr lang="ru-RU" sz="4000" b="1" dirty="0" smtClean="0">
              <a:solidFill>
                <a:srgbClr val="0033CC"/>
              </a:solidFill>
              <a:latin typeface="Georgia" panose="02040502050405020303" pitchFamily="18" charset="0"/>
            </a:endParaRPr>
          </a:p>
          <a:p>
            <a:pPr algn="ctr" eaLnBrk="1" hangingPunct="1">
              <a:spcBef>
                <a:spcPts val="1450"/>
              </a:spcBef>
            </a:pPr>
            <a:r>
              <a:rPr lang="ru-RU" sz="4000" b="1" dirty="0" smtClean="0">
                <a:solidFill>
                  <a:srgbClr val="0033CC"/>
                </a:solidFill>
                <a:latin typeface="Georgia" panose="02040502050405020303" pitchFamily="18" charset="0"/>
              </a:rPr>
              <a:t>20.11.2024</a:t>
            </a:r>
            <a:endParaRPr lang="ru-RU" sz="4000" dirty="0">
              <a:latin typeface="Georgia" panose="02040502050405020303" pitchFamily="18" charset="0"/>
            </a:endParaRPr>
          </a:p>
          <a:p>
            <a:pPr eaLnBrk="1" hangingPunct="1"/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sz="2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9681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1538" y="1571612"/>
          <a:ext cx="7358114" cy="5022484"/>
        </p:xfrm>
        <a:graphic>
          <a:graphicData uri="http://schemas.openxmlformats.org/drawingml/2006/table">
            <a:tbl>
              <a:tblPr/>
              <a:tblGrid>
                <a:gridCol w="36790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790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0873">
                <a:tc>
                  <a:txBody>
                    <a:bodyPr/>
                    <a:lstStyle/>
                    <a:p>
                      <a:pPr algn="ctr"/>
                      <a:r>
                        <a:rPr lang="ru-RU" sz="1600" b="0" cap="all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Предмет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cap="all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Минимальные тестовые баллы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6002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Русский язык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40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0873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Математика (профильный уровень)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40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9065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Обществознание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45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6002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Физика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39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6002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Литература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40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6002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История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36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6002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Химия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39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9065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Иностранный язык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30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6002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Биология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39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39065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Информатика и ИКТ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44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6002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География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40</a:t>
                      </a:r>
                    </a:p>
                  </a:txBody>
                  <a:tcPr marL="195479" marR="195479" marT="39096" marB="390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571480"/>
            <a:ext cx="9144000" cy="640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268203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cs typeface="Arial" pitchFamily="34" charset="0"/>
              </a:rPr>
              <a:t>Минимальный балл для подачи документов в ВУЗ</a:t>
            </a:r>
          </a:p>
        </p:txBody>
      </p:sp>
      <p:pic>
        <p:nvPicPr>
          <p:cNvPr id="5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97861" y="5929951"/>
            <a:ext cx="2146139" cy="92804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571480"/>
            <a:ext cx="9144000" cy="640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268203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cs typeface="Arial" pitchFamily="34" charset="0"/>
              </a:rPr>
              <a:t>Минимальный балл для поступления на бюджет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214554"/>
            <a:ext cx="864399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Пороговый результат, необходимый для поступления, в каждом вузе и для каждого направления сильно отличается. При этом в первую и во вторую волны зачисления проходные баллы могут быть очень разными.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Поэтому при выборе вуза для подачи документов ориентироваться стоит на проходные баллы прошлых лет и учитывать, что в этом году проходной балл может подняться на 10-15 пунктов. 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Нужно заранее планировать свою стратегию поступления и подавать документы на разные специальности в соответствии со своими баллами ЕГЭ: одно направление по баллам «впритык», второе – с запасом в 5-10 баллов и третье – с проходным результатом прошлого года на 10-15 баллов ниже вашего результата. Кроме того, важно не забывать и об оценке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портфолио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собственных достижениях – в разных вузах оно может приносить разные баллы.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97861" y="5929951"/>
            <a:ext cx="2146139" cy="92804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0408" y="1470405"/>
            <a:ext cx="8131809" cy="2586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212168"/>
                </a:solidFill>
                <a:latin typeface="Cambria"/>
                <a:cs typeface="Cambria"/>
              </a:rPr>
              <a:t>Получить</a:t>
            </a:r>
            <a:r>
              <a:rPr sz="2400" b="1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212168"/>
                </a:solidFill>
                <a:latin typeface="Cambria"/>
                <a:cs typeface="Cambria"/>
              </a:rPr>
              <a:t>информацию</a:t>
            </a:r>
            <a:r>
              <a:rPr sz="2400" b="1" spc="30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212168"/>
                </a:solidFill>
                <a:latin typeface="Cambria"/>
                <a:cs typeface="Cambria"/>
              </a:rPr>
              <a:t>о</a:t>
            </a:r>
            <a:r>
              <a:rPr sz="2400" b="1" spc="-10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35" dirty="0">
                <a:solidFill>
                  <a:srgbClr val="212168"/>
                </a:solidFill>
                <a:latin typeface="Cambria"/>
                <a:cs typeface="Cambria"/>
              </a:rPr>
              <a:t>результатах</a:t>
            </a:r>
            <a:r>
              <a:rPr sz="2400" b="1" spc="25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212168"/>
                </a:solidFill>
                <a:latin typeface="Cambria"/>
                <a:cs typeface="Cambria"/>
              </a:rPr>
              <a:t>государственной </a:t>
            </a:r>
            <a:r>
              <a:rPr sz="2400" b="1" spc="-509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212168"/>
                </a:solidFill>
                <a:latin typeface="Cambria"/>
                <a:cs typeface="Cambria"/>
              </a:rPr>
              <a:t>итоговой</a:t>
            </a:r>
            <a:r>
              <a:rPr sz="2400" b="1" spc="-10" dirty="0">
                <a:solidFill>
                  <a:srgbClr val="212168"/>
                </a:solidFill>
                <a:latin typeface="Cambria"/>
                <a:cs typeface="Cambria"/>
              </a:rPr>
              <a:t> аттестации</a:t>
            </a:r>
            <a:endParaRPr sz="24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</a:pPr>
            <a:r>
              <a:rPr sz="2400" b="1" dirty="0">
                <a:solidFill>
                  <a:srgbClr val="212168"/>
                </a:solidFill>
                <a:latin typeface="Cambria"/>
                <a:cs typeface="Cambria"/>
              </a:rPr>
              <a:t>вы</a:t>
            </a:r>
            <a:r>
              <a:rPr sz="2400" b="1" spc="-35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212168"/>
                </a:solidFill>
                <a:latin typeface="Cambria"/>
                <a:cs typeface="Cambria"/>
              </a:rPr>
              <a:t>можете: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50">
              <a:latin typeface="Cambria"/>
              <a:cs typeface="Cambria"/>
            </a:endParaRPr>
          </a:p>
          <a:p>
            <a:pPr marL="1960245" marR="95885" indent="-1861185">
              <a:lnSpc>
                <a:spcPct val="100000"/>
              </a:lnSpc>
            </a:pPr>
            <a:r>
              <a:rPr sz="2400" b="1" dirty="0">
                <a:solidFill>
                  <a:srgbClr val="212168"/>
                </a:solidFill>
                <a:latin typeface="Cambria"/>
                <a:cs typeface="Cambria"/>
              </a:rPr>
              <a:t>- </a:t>
            </a:r>
            <a:r>
              <a:rPr sz="2400" b="1" spc="-5" dirty="0">
                <a:solidFill>
                  <a:srgbClr val="212168"/>
                </a:solidFill>
                <a:latin typeface="Cambria"/>
                <a:cs typeface="Cambria"/>
              </a:rPr>
              <a:t>на официальном информационном портале </a:t>
            </a:r>
            <a:r>
              <a:rPr sz="2400" b="1" spc="-10" dirty="0">
                <a:solidFill>
                  <a:srgbClr val="212168"/>
                </a:solidFill>
                <a:latin typeface="Cambria"/>
                <a:cs typeface="Cambria"/>
              </a:rPr>
              <a:t>единого </a:t>
            </a:r>
            <a:r>
              <a:rPr sz="2400" b="1" spc="-515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212168"/>
                </a:solidFill>
                <a:latin typeface="Cambria"/>
                <a:cs typeface="Cambria"/>
              </a:rPr>
              <a:t>государственного</a:t>
            </a:r>
            <a:r>
              <a:rPr sz="2400" b="1" spc="15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212168"/>
                </a:solidFill>
                <a:latin typeface="Cambria"/>
                <a:cs typeface="Cambria"/>
              </a:rPr>
              <a:t>экзамена</a:t>
            </a:r>
            <a:r>
              <a:rPr sz="2400" b="1" spc="10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212168"/>
                </a:solidFill>
                <a:latin typeface="Cambria"/>
                <a:cs typeface="Cambria"/>
              </a:rPr>
              <a:t>:</a:t>
            </a:r>
            <a:endParaRPr sz="2400">
              <a:latin typeface="Cambria"/>
              <a:cs typeface="Cambria"/>
            </a:endParaRPr>
          </a:p>
          <a:p>
            <a:pPr marL="2323465">
              <a:lnSpc>
                <a:spcPct val="100000"/>
              </a:lnSpc>
            </a:pPr>
            <a:r>
              <a:rPr sz="2400" b="1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mbria"/>
                <a:cs typeface="Cambria"/>
                <a:hlinkClick r:id="rId2"/>
              </a:rPr>
              <a:t>http://check.ege.edu.ru/</a:t>
            </a:r>
            <a:endParaRPr sz="24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83400" y="143576"/>
            <a:ext cx="2146139" cy="92804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3039" y="282702"/>
            <a:ext cx="8808117" cy="59631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Дополнительные</a:t>
            </a:r>
            <a:r>
              <a:rPr sz="2000" b="1" spc="-2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баллы</a:t>
            </a:r>
            <a:r>
              <a:rPr sz="2000" b="1" spc="-1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</a:t>
            </a:r>
            <a:r>
              <a:rPr sz="2000" b="1" spc="-1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поступлении</a:t>
            </a:r>
            <a:endParaRPr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12700" marR="259079" algn="ctr">
              <a:lnSpc>
                <a:spcPct val="100000"/>
              </a:lnSpc>
            </a:pPr>
            <a:endParaRPr lang="ru-RU" sz="2000" b="1" spc="-15" dirty="0">
              <a:solidFill>
                <a:srgbClr val="001F5F"/>
              </a:solidFill>
              <a:latin typeface="Arial" pitchFamily="34" charset="0"/>
              <a:cs typeface="Arial" pitchFamily="34" charset="0"/>
            </a:endParaRPr>
          </a:p>
          <a:p>
            <a:pPr marL="12700" marR="259079" algn="ctr">
              <a:lnSpc>
                <a:spcPct val="100000"/>
              </a:lnSpc>
            </a:pPr>
            <a:r>
              <a:rPr sz="2000" b="1" spc="-15" dirty="0" err="1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Учтите</a:t>
            </a:r>
            <a:r>
              <a:rPr sz="20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sz="20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что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официально</a:t>
            </a:r>
            <a:r>
              <a:rPr sz="2000" b="1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установленные</a:t>
            </a:r>
            <a:r>
              <a:rPr sz="20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минимальные </a:t>
            </a:r>
            <a:r>
              <a:rPr sz="2000" b="1" spc="-5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баллы для</a:t>
            </a:r>
            <a:r>
              <a:rPr sz="20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самых</a:t>
            </a:r>
            <a:r>
              <a:rPr sz="20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популярных</a:t>
            </a:r>
            <a:r>
              <a:rPr sz="20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университетов</a:t>
            </a:r>
            <a:r>
              <a:rPr sz="2000" b="1" spc="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страны, </a:t>
            </a:r>
            <a:r>
              <a:rPr sz="20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скорее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формальность,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чем</a:t>
            </a:r>
            <a:r>
              <a:rPr sz="2000" b="1" spc="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руководство</a:t>
            </a:r>
            <a:r>
              <a:rPr sz="2000" b="1" spc="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действию.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12700" marR="591820" algn="ctr">
              <a:lnSpc>
                <a:spcPct val="100000"/>
              </a:lnSpc>
            </a:pPr>
            <a:r>
              <a:rPr sz="20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Нередко</a:t>
            </a:r>
            <a:r>
              <a:rPr sz="2000" b="1" spc="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для</a:t>
            </a:r>
            <a:r>
              <a:rPr sz="20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зачисления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sz="2000" b="1" spc="-3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бюджет</a:t>
            </a:r>
            <a:r>
              <a:rPr sz="2000" b="1" spc="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таких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ВУЗах</a:t>
            </a:r>
            <a:r>
              <a:rPr sz="2000" b="1" spc="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sz="2000" b="1" spc="-5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достаточно 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sz="2000" b="1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100-бальных</a:t>
            </a:r>
            <a:r>
              <a:rPr sz="2000" b="1" spc="4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3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результатов.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12700" marR="765175" algn="ctr">
              <a:lnSpc>
                <a:spcPct val="100000"/>
              </a:lnSpc>
            </a:pP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Борьба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за</a:t>
            </a:r>
            <a:r>
              <a:rPr sz="20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бюджетные</a:t>
            </a:r>
            <a:r>
              <a:rPr sz="2000" b="1" spc="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места</a:t>
            </a:r>
            <a:r>
              <a:rPr sz="20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разгорается</a:t>
            </a:r>
            <a:r>
              <a:rPr sz="2000" b="1" spc="3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между 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10" dirty="0" err="1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обладателями</a:t>
            </a:r>
            <a:r>
              <a:rPr sz="20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 err="1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медалей</a:t>
            </a:r>
            <a:r>
              <a:rPr sz="20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sz="2000" b="1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дополнительных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12700" marR="41275" algn="ctr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баллов, </a:t>
            </a:r>
            <a:r>
              <a:rPr sz="2000" b="1" spc="-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которые </a:t>
            </a:r>
            <a:r>
              <a:rPr sz="20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можно 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получить за особые достижения </a:t>
            </a:r>
            <a:r>
              <a:rPr sz="2000" b="1" spc="-5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sz="20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победы</a:t>
            </a:r>
            <a:r>
              <a:rPr sz="20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олимпиадах.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12700" marR="5080" algn="ctr">
              <a:lnSpc>
                <a:spcPct val="100000"/>
              </a:lnSpc>
            </a:pPr>
            <a:endParaRPr lang="ru-RU" sz="2000" b="1" dirty="0">
              <a:solidFill>
                <a:srgbClr val="001F5F"/>
              </a:solidFill>
              <a:latin typeface="Arial" pitchFamily="34" charset="0"/>
              <a:cs typeface="Arial" pitchFamily="34" charset="0"/>
            </a:endParaRPr>
          </a:p>
          <a:p>
            <a:pPr marL="12700" marR="5080" algn="ctr">
              <a:lnSpc>
                <a:spcPct val="100000"/>
              </a:lnSpc>
            </a:pP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sz="20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2024</a:t>
            </a:r>
            <a:r>
              <a:rPr sz="2000" b="1" spc="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4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году</a:t>
            </a:r>
            <a:r>
              <a:rPr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утверждены</a:t>
            </a:r>
            <a:r>
              <a:rPr sz="2000" b="1" spc="3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sz="2000" b="1" spc="-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достижений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sz="2000" b="1" spc="-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которые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ВУЗы </a:t>
            </a:r>
            <a:r>
              <a:rPr sz="2000" b="1" spc="-5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могут</a:t>
            </a:r>
            <a:r>
              <a:rPr sz="20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давать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поступающим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дополнительные</a:t>
            </a:r>
            <a:r>
              <a:rPr sz="2000" b="1" spc="-3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баллы: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248920" indent="-169545" algn="ctr">
              <a:lnSpc>
                <a:spcPct val="100000"/>
              </a:lnSpc>
              <a:buChar char="-"/>
              <a:tabLst>
                <a:tab pos="248920" algn="l"/>
              </a:tabLst>
            </a:pP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идеальное </a:t>
            </a:r>
            <a:r>
              <a:rPr sz="20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сочинение;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248920" indent="-169545" algn="ctr">
              <a:lnSpc>
                <a:spcPct val="100000"/>
              </a:lnSpc>
              <a:buChar char="-"/>
              <a:tabLst>
                <a:tab pos="248920" algn="l"/>
              </a:tabLst>
            </a:pPr>
            <a:r>
              <a:rPr sz="2000" b="1" spc="-5" dirty="0" err="1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медаль</a:t>
            </a:r>
            <a:r>
              <a:rPr lang="ru-RU"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за успехи в учении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;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248920" indent="-169545" algn="ctr">
              <a:lnSpc>
                <a:spcPct val="100000"/>
              </a:lnSpc>
              <a:spcBef>
                <a:spcPts val="5"/>
              </a:spcBef>
              <a:buChar char="-"/>
              <a:tabLst>
                <a:tab pos="248920" algn="l"/>
              </a:tabLst>
            </a:pP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СПО</a:t>
            </a:r>
            <a:r>
              <a:rPr sz="2000" b="1" spc="-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sz="2000" b="1" spc="-4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20" dirty="0" err="1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отличием</a:t>
            </a:r>
            <a:r>
              <a:rPr sz="2000" b="1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;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248920" indent="-169545" algn="ctr">
              <a:lnSpc>
                <a:spcPts val="2845"/>
              </a:lnSpc>
              <a:buChar char="-"/>
              <a:tabLst>
                <a:tab pos="248920" algn="l"/>
              </a:tabLst>
            </a:pPr>
            <a:r>
              <a:rPr sz="2000" b="1" spc="-10" dirty="0" err="1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портфолио</a:t>
            </a:r>
            <a:r>
              <a:rPr sz="2000" b="1" spc="-3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sz="2000" b="1" spc="-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перечнем</a:t>
            </a:r>
            <a:r>
              <a:rPr sz="2000" b="1" spc="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личных</a:t>
            </a:r>
            <a:r>
              <a:rPr sz="20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достижений;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248920" indent="-169545" algn="ctr">
              <a:lnSpc>
                <a:spcPts val="2845"/>
              </a:lnSpc>
              <a:buChar char="-"/>
              <a:tabLst>
                <a:tab pos="248920" algn="l"/>
              </a:tabLst>
            </a:pPr>
            <a:r>
              <a:rPr lang="ru-RU" sz="20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sz="2000" b="1" spc="-10" dirty="0" err="1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олонтерство</a:t>
            </a:r>
            <a:r>
              <a:rPr lang="ru-RU" sz="20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.</a:t>
            </a:r>
            <a:endParaRPr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214290"/>
            <a:ext cx="6858016" cy="702756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 algn="ctr">
              <a:lnSpc>
                <a:spcPts val="2520"/>
              </a:lnSpc>
              <a:spcBef>
                <a:spcPts val="480"/>
              </a:spcBef>
            </a:pP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</a:t>
            </a:r>
            <a:r>
              <a:rPr sz="2000" b="1" spc="-5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едеральн</a:t>
            </a:r>
            <a:r>
              <a:rPr lang="ru-RU" sz="2000" b="1" spc="-5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ая</a:t>
            </a:r>
            <a:r>
              <a:rPr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медаль</a:t>
            </a:r>
            <a:r>
              <a:rPr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«За </a:t>
            </a:r>
            <a:r>
              <a:rPr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особые </a:t>
            </a:r>
            <a:r>
              <a:rPr sz="2000" b="1" spc="-2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успехи </a:t>
            </a:r>
            <a:r>
              <a:rPr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sz="2000" b="1" spc="-51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учении</a:t>
            </a:r>
            <a:r>
              <a:rPr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ru-RU"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ru-RU"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степень)</a:t>
            </a:r>
            <a:endParaRPr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4282" y="2571744"/>
            <a:ext cx="8715436" cy="333104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9690">
              <a:lnSpc>
                <a:spcPts val="2160"/>
              </a:lnSpc>
              <a:spcBef>
                <a:spcPts val="375"/>
              </a:spcBef>
            </a:pP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5080" indent="-228600" algn="just">
              <a:lnSpc>
                <a:spcPts val="2160"/>
              </a:lnSpc>
              <a:spcBef>
                <a:spcPts val="1030"/>
              </a:spcBef>
              <a:buClr>
                <a:srgbClr val="001F5F"/>
              </a:buClr>
              <a:buFont typeface="Arial MT"/>
              <a:buChar char="•"/>
              <a:tabLst>
                <a:tab pos="295910" algn="l"/>
                <a:tab pos="296545" algn="l"/>
              </a:tabLst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менее 70 баллов на едином государственном экзамене (далее - ЕГЭ) по учебному предмету "Русский язык" и не менее 70 баллов на ЕГЭ по одному из сдаваемых учебных предметов, либо 5 баллов на ЕГЭ по учебному предмету "Математика" базового уровня (для выпускников, сдающих только учебные предметы "Русский язык" и "Математика" базового уровня);</a:t>
            </a:r>
          </a:p>
          <a:p>
            <a:pPr marL="241300" marR="5080" indent="-228600" algn="just">
              <a:spcBef>
                <a:spcPts val="1030"/>
              </a:spcBef>
              <a:buClr>
                <a:srgbClr val="001F5F"/>
              </a:buClr>
              <a:buFont typeface="Arial MT"/>
              <a:buChar char="•"/>
              <a:tabLst>
                <a:tab pos="295910" algn="l"/>
                <a:tab pos="296545" algn="l"/>
              </a:tabLst>
            </a:pP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баллов по учебным предметам "Русский язык" и "Математика» - в случае прохождения выпускником ГИА в форме государственного выпускного экзамена);</a:t>
            </a:r>
          </a:p>
          <a:p>
            <a:pPr marL="241300" marR="5080" indent="-228600" algn="just">
              <a:spcBef>
                <a:spcPts val="1030"/>
              </a:spcBef>
              <a:buClr>
                <a:srgbClr val="001F5F"/>
              </a:buClr>
              <a:buFont typeface="Arial MT"/>
              <a:buChar char="•"/>
              <a:tabLst>
                <a:tab pos="295910" algn="l"/>
                <a:tab pos="296545" algn="l"/>
              </a:tabLst>
            </a:pP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баллов по обязательному учебному предмету, сдаваемому в форме ГВЭ, и не менее 70 баллов по обязательному учебному предмету, сдаваемому в форме ЕГЭ - в случае выбора выпускником различных форм прохождения ГИА (ЕГЭ и ГВЭ).</a:t>
            </a:r>
            <a:endParaRPr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1000108"/>
            <a:ext cx="6000792" cy="1759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9690" algn="just">
              <a:lnSpc>
                <a:spcPts val="2160"/>
              </a:lnSpc>
              <a:spcBef>
                <a:spcPts val="375"/>
              </a:spcBef>
            </a:pPr>
            <a:r>
              <a:rPr lang="ru-RU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Медаль </a:t>
            </a:r>
            <a:r>
              <a:rPr lang="ru-RU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«За </a:t>
            </a:r>
            <a:r>
              <a:rPr lang="ru-RU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особые </a:t>
            </a:r>
            <a:r>
              <a:rPr lang="ru-RU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успехи </a:t>
            </a:r>
            <a:r>
              <a:rPr lang="ru-RU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 учении» </a:t>
            </a:r>
            <a:r>
              <a:rPr lang="ru-RU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вручается </a:t>
            </a:r>
            <a:r>
              <a:rPr lang="ru-RU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вместе </a:t>
            </a:r>
            <a:r>
              <a:rPr lang="ru-RU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аттестатом </a:t>
            </a:r>
            <a:r>
              <a:rPr lang="ru-RU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 </a:t>
            </a:r>
            <a:r>
              <a:rPr lang="ru-RU" spc="-43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среднем </a:t>
            </a:r>
            <a:r>
              <a:rPr lang="ru-RU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общем образовании </a:t>
            </a:r>
            <a:r>
              <a:rPr lang="ru-RU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отличием, </a:t>
            </a:r>
            <a:r>
              <a:rPr lang="ru-RU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то </a:t>
            </a:r>
            <a:r>
              <a:rPr lang="ru-RU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есть </a:t>
            </a:r>
            <a:r>
              <a:rPr lang="ru-RU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ученику, </a:t>
            </a:r>
            <a:r>
              <a:rPr lang="ru-RU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который </a:t>
            </a:r>
            <a:r>
              <a:rPr lang="ru-RU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окончил</a:t>
            </a:r>
            <a:r>
              <a:rPr lang="ru-RU" spc="-3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11й </a:t>
            </a:r>
            <a:r>
              <a:rPr lang="ru-RU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класс, получил</a:t>
            </a:r>
            <a:r>
              <a:rPr lang="ru-RU" spc="-3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итоговые</a:t>
            </a:r>
            <a:r>
              <a:rPr lang="ru-RU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отметки</a:t>
            </a:r>
            <a:r>
              <a:rPr lang="ru-RU" spc="-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«отлично»</a:t>
            </a:r>
            <a:r>
              <a:rPr lang="ru-RU" spc="-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по всем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ts val="2130"/>
              </a:lnSpc>
            </a:pPr>
            <a:r>
              <a:rPr lang="ru-RU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учебным</a:t>
            </a:r>
            <a:r>
              <a:rPr lang="ru-RU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предметам</a:t>
            </a:r>
            <a:r>
              <a:rPr lang="ru-RU" spc="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имеет</a:t>
            </a:r>
            <a:r>
              <a:rPr lang="ru-RU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pc="-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одно</a:t>
            </a:r>
            <a:r>
              <a:rPr lang="ru-RU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из</a:t>
            </a:r>
            <a:r>
              <a:rPr lang="ru-RU" spc="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следующих</a:t>
            </a:r>
            <a:r>
              <a:rPr lang="ru-RU" spc="-3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достижений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929951"/>
            <a:ext cx="2146139" cy="92804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357686" y="585789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Преимущество медали</a:t>
            </a:r>
            <a:r>
              <a:rPr lang="ru-RU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— дополнительные баллы при поступлении в вуз. Руководство каждого учебного заведения самостоятельно устанавливает ценность награды, однако максимальная величина надбавки — 10 баллов</a:t>
            </a:r>
          </a:p>
        </p:txBody>
      </p:sp>
      <p:sp>
        <p:nvSpPr>
          <p:cNvPr id="14338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" name="Рисунок 14" descr="656043253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6055" y="0"/>
            <a:ext cx="2337945" cy="214311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108520" y="214290"/>
            <a:ext cx="6680752" cy="702756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 algn="ctr">
              <a:lnSpc>
                <a:spcPts val="2520"/>
              </a:lnSpc>
              <a:spcBef>
                <a:spcPts val="480"/>
              </a:spcBef>
            </a:pP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</a:t>
            </a:r>
            <a:r>
              <a:rPr sz="2000" b="1" spc="-5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едеральн</a:t>
            </a:r>
            <a:r>
              <a:rPr lang="ru-RU" sz="2000" b="1" spc="-5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ая</a:t>
            </a:r>
            <a:r>
              <a:rPr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медаль</a:t>
            </a:r>
            <a:r>
              <a:rPr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«За </a:t>
            </a:r>
            <a:r>
              <a:rPr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особые </a:t>
            </a:r>
            <a:r>
              <a:rPr sz="2000" b="1" spc="-2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успехи </a:t>
            </a:r>
            <a:r>
              <a:rPr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sz="2000" b="1" spc="-51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учении</a:t>
            </a:r>
            <a:r>
              <a:rPr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ru-RU"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ru-RU"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степень)</a:t>
            </a:r>
            <a:endParaRPr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4282" y="2857496"/>
            <a:ext cx="8715436" cy="306943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9690" algn="ctr">
              <a:lnSpc>
                <a:spcPts val="2160"/>
              </a:lnSpc>
              <a:spcBef>
                <a:spcPts val="375"/>
              </a:spcBef>
            </a:pPr>
            <a:endParaRPr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менее 60 баллов на ЕГЭ по учебному предмету "Русский язык" и не менее 60 баллов на ЕГЭ по одному из сдаваемых учебных предметов, либо 5 баллов на ЕГЭ по учебному предмету "Математика" базового уровня (для выпускников, сдающих только учебные предметы "Русский язык" и "Математика" базового уровня);</a:t>
            </a:r>
          </a:p>
          <a:p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баллов по обязательным учебным предметам - в случае прохождения выпускником ГИА в форме ГВЭ;</a:t>
            </a:r>
          </a:p>
          <a:p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баллов по обязательному учебному предмету, сдаваемому в форме ГВЭ, и не менее 60 баллов по обязательному учебному предмету, сдаваемому в форме ЕГЭ - в случае выбора выпускником различных форм прохождения ГИА (ЕГЭ и ГВЭ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1000108"/>
            <a:ext cx="5429288" cy="2043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9690" algn="just">
              <a:lnSpc>
                <a:spcPts val="2160"/>
              </a:lnSpc>
              <a:spcBef>
                <a:spcPts val="375"/>
              </a:spcBef>
            </a:pP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Медаль "За особые успехи в учении" II степени вручается выпускникам, имеющим по всем учебным предметам, изучавшимся в соответствии с учебным планом, итоговые оценки успеваемости "отлично" и не более двух оценок "хорошо", успешно прошедшим ГИА (без учета результатов, полученных при прохождении повторно ГИА) и набравшим:</a:t>
            </a:r>
          </a:p>
        </p:txBody>
      </p:sp>
      <p:pic>
        <p:nvPicPr>
          <p:cNvPr id="8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929951"/>
            <a:ext cx="2146139" cy="92804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357686" y="578645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Преимущество медали</a:t>
            </a:r>
            <a:r>
              <a:rPr lang="ru-RU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— дополнительные баллы при поступлении в вуз. Руководство каждого учебного заведения самостоятельно устанавливает ценность награды, однако максимальная величина надбавки — 10 баллов</a:t>
            </a:r>
          </a:p>
        </p:txBody>
      </p:sp>
      <p:pic>
        <p:nvPicPr>
          <p:cNvPr id="12" name="Рисунок 11" descr="serebr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4976" y="0"/>
            <a:ext cx="3299024" cy="198884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3500438"/>
            <a:ext cx="87154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Они должны:</a:t>
            </a:r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пройти государственную итоговую аттестацию ; </a:t>
            </a:r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иметь полугодовые, годовые и итоговые отметки «отлично» по всем учебным предметам учебного плана, изучавшимся на уровне среднего общего образования; </a:t>
            </a:r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проявить особые способности и добиться высоких результатов в областных, всероссийских и международных предметных олимпиадах, смотрах, конкурсах и спортивных соревнованиях в текущем учебном году. </a:t>
            </a:r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Медаль выдаётся выпускникам в качестве благодарности от губернатора Ростовской области и даёт право участия в ежегодном губернаторском бале «Золотое созвездие Дона». </a:t>
            </a:r>
          </a:p>
        </p:txBody>
      </p:sp>
      <p:sp>
        <p:nvSpPr>
          <p:cNvPr id="12290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 descr="vypusk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42" y="0"/>
            <a:ext cx="2786058" cy="278605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14282" y="214290"/>
            <a:ext cx="628654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Региональная медаль 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«За особые успехи выпускнику Дона»</a:t>
            </a:r>
            <a:r>
              <a:rPr lang="ru-RU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учреждена в 2014 году постановлением Правительства Ростовской области от 07.05.2014 №322.</a:t>
            </a:r>
          </a:p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Медалью награждаются выпускники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общеобразовательных организаций, расположенных на территории Ростовской области, независимо от формы обучения. 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4948" y="322529"/>
            <a:ext cx="7466330" cy="718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735"/>
              </a:lnSpc>
              <a:spcBef>
                <a:spcPts val="100"/>
              </a:spcBef>
            </a:pPr>
            <a:r>
              <a:rPr sz="2400" b="1" spc="-5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Особенности</a:t>
            </a:r>
            <a:r>
              <a:rPr sz="2400" b="1" spc="-15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ЕГЭ</a:t>
            </a:r>
            <a:r>
              <a:rPr sz="2400" b="1" spc="-5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по</a:t>
            </a:r>
            <a:r>
              <a:rPr sz="2400" b="1" spc="-20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sz="2400" b="1" spc="-15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математике</a:t>
            </a:r>
            <a:r>
              <a:rPr sz="2400" b="1" spc="2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–</a:t>
            </a:r>
            <a:r>
              <a:rPr sz="2400" b="1" spc="-15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</a:t>
            </a:r>
            <a:endParaRPr lang="ru-RU" sz="2400" b="1" spc="-15" dirty="0">
              <a:solidFill>
                <a:srgbClr val="C00000"/>
              </a:solidFill>
              <a:latin typeface="Arial Black" pitchFamily="34" charset="0"/>
              <a:cs typeface="Arial" pitchFamily="34" charset="0"/>
            </a:endParaRPr>
          </a:p>
          <a:p>
            <a:pPr algn="ctr">
              <a:lnSpc>
                <a:spcPts val="2735"/>
              </a:lnSpc>
              <a:spcBef>
                <a:spcPts val="100"/>
              </a:spcBef>
            </a:pPr>
            <a:r>
              <a:rPr sz="2400" b="1" spc="-5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выбор</a:t>
            </a:r>
            <a:r>
              <a:rPr sz="2400" b="1" spc="-15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sz="2400" b="1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базы</a:t>
            </a:r>
            <a:r>
              <a:rPr sz="2400" b="1" spc="-5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ИЛИ</a:t>
            </a:r>
            <a:r>
              <a:rPr lang="ru-RU" sz="2400" b="1" spc="-5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sz="2400" b="1" spc="-1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профиля</a:t>
            </a:r>
            <a:endParaRPr sz="240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8015" y="1629536"/>
            <a:ext cx="8851900" cy="1757045"/>
          </a:xfrm>
          <a:custGeom>
            <a:avLst/>
            <a:gdLst/>
            <a:ahLst/>
            <a:cxnLst/>
            <a:rect l="l" t="t" r="r" b="b"/>
            <a:pathLst>
              <a:path w="8851900" h="1757045">
                <a:moveTo>
                  <a:pt x="8558657" y="0"/>
                </a:moveTo>
                <a:lnTo>
                  <a:pt x="292773" y="0"/>
                </a:lnTo>
                <a:lnTo>
                  <a:pt x="245283" y="3831"/>
                </a:lnTo>
                <a:lnTo>
                  <a:pt x="200233" y="14924"/>
                </a:lnTo>
                <a:lnTo>
                  <a:pt x="158225" y="32674"/>
                </a:lnTo>
                <a:lnTo>
                  <a:pt x="119864" y="56481"/>
                </a:lnTo>
                <a:lnTo>
                  <a:pt x="85750" y="85740"/>
                </a:lnTo>
                <a:lnTo>
                  <a:pt x="56487" y="119850"/>
                </a:lnTo>
                <a:lnTo>
                  <a:pt x="32678" y="158207"/>
                </a:lnTo>
                <a:lnTo>
                  <a:pt x="14925" y="200208"/>
                </a:lnTo>
                <a:lnTo>
                  <a:pt x="3831" y="245252"/>
                </a:lnTo>
                <a:lnTo>
                  <a:pt x="0" y="292735"/>
                </a:lnTo>
                <a:lnTo>
                  <a:pt x="0" y="1463802"/>
                </a:lnTo>
                <a:lnTo>
                  <a:pt x="3831" y="1511284"/>
                </a:lnTo>
                <a:lnTo>
                  <a:pt x="14925" y="1556328"/>
                </a:lnTo>
                <a:lnTo>
                  <a:pt x="32678" y="1598329"/>
                </a:lnTo>
                <a:lnTo>
                  <a:pt x="56487" y="1636686"/>
                </a:lnTo>
                <a:lnTo>
                  <a:pt x="85750" y="1670796"/>
                </a:lnTo>
                <a:lnTo>
                  <a:pt x="119864" y="1700055"/>
                </a:lnTo>
                <a:lnTo>
                  <a:pt x="158225" y="1723862"/>
                </a:lnTo>
                <a:lnTo>
                  <a:pt x="200233" y="1741612"/>
                </a:lnTo>
                <a:lnTo>
                  <a:pt x="245283" y="1752705"/>
                </a:lnTo>
                <a:lnTo>
                  <a:pt x="292773" y="1756537"/>
                </a:lnTo>
                <a:lnTo>
                  <a:pt x="8558657" y="1756537"/>
                </a:lnTo>
                <a:lnTo>
                  <a:pt x="8606139" y="1752705"/>
                </a:lnTo>
                <a:lnTo>
                  <a:pt x="8651183" y="1741612"/>
                </a:lnTo>
                <a:lnTo>
                  <a:pt x="8693184" y="1723862"/>
                </a:lnTo>
                <a:lnTo>
                  <a:pt x="8731541" y="1700055"/>
                </a:lnTo>
                <a:lnTo>
                  <a:pt x="8765651" y="1670796"/>
                </a:lnTo>
                <a:lnTo>
                  <a:pt x="8794910" y="1636686"/>
                </a:lnTo>
                <a:lnTo>
                  <a:pt x="8818717" y="1598329"/>
                </a:lnTo>
                <a:lnTo>
                  <a:pt x="8836467" y="1556328"/>
                </a:lnTo>
                <a:lnTo>
                  <a:pt x="8847560" y="1511284"/>
                </a:lnTo>
                <a:lnTo>
                  <a:pt x="8851391" y="1463802"/>
                </a:lnTo>
                <a:lnTo>
                  <a:pt x="8851391" y="292735"/>
                </a:lnTo>
                <a:lnTo>
                  <a:pt x="8847560" y="245252"/>
                </a:lnTo>
                <a:lnTo>
                  <a:pt x="8836467" y="200208"/>
                </a:lnTo>
                <a:lnTo>
                  <a:pt x="8818717" y="158207"/>
                </a:lnTo>
                <a:lnTo>
                  <a:pt x="8794910" y="119850"/>
                </a:lnTo>
                <a:lnTo>
                  <a:pt x="8765651" y="85740"/>
                </a:lnTo>
                <a:lnTo>
                  <a:pt x="8731541" y="56481"/>
                </a:lnTo>
                <a:lnTo>
                  <a:pt x="8693184" y="32674"/>
                </a:lnTo>
                <a:lnTo>
                  <a:pt x="8651183" y="14924"/>
                </a:lnTo>
                <a:lnTo>
                  <a:pt x="8606139" y="3831"/>
                </a:lnTo>
                <a:lnTo>
                  <a:pt x="855865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2709" y="2123643"/>
            <a:ext cx="8239759" cy="1249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05"/>
              </a:lnSpc>
              <a:spcBef>
                <a:spcPts val="100"/>
              </a:spcBef>
            </a:pPr>
            <a:r>
              <a:rPr sz="2400" b="1" spc="-10" dirty="0">
                <a:solidFill>
                  <a:schemeClr val="bg1"/>
                </a:solidFill>
                <a:latin typeface="Cambria"/>
                <a:cs typeface="Cambria"/>
              </a:rPr>
              <a:t>Оценивается</a:t>
            </a:r>
            <a:r>
              <a:rPr sz="2400" b="1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chemeClr val="bg1"/>
                </a:solidFill>
                <a:latin typeface="Cambria"/>
                <a:cs typeface="Cambria"/>
              </a:rPr>
              <a:t>по 5-ти</a:t>
            </a:r>
            <a:r>
              <a:rPr sz="2400" b="1" spc="1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chemeClr val="bg1"/>
                </a:solidFill>
                <a:latin typeface="Cambria"/>
                <a:cs typeface="Cambria"/>
              </a:rPr>
              <a:t>балльной</a:t>
            </a:r>
            <a:r>
              <a:rPr sz="2400" b="1" spc="-1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chemeClr val="bg1"/>
                </a:solidFill>
                <a:latin typeface="Cambria"/>
                <a:cs typeface="Cambria"/>
              </a:rPr>
              <a:t>шкале,</a:t>
            </a:r>
            <a:r>
              <a:rPr sz="2400" b="1" spc="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chemeClr val="bg1"/>
                </a:solidFill>
                <a:latin typeface="Cambria"/>
                <a:cs typeface="Cambria"/>
              </a:rPr>
              <a:t>учитывается</a:t>
            </a:r>
            <a:r>
              <a:rPr sz="2400" b="1" spc="1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chemeClr val="bg1"/>
                </a:solidFill>
                <a:latin typeface="Cambria"/>
                <a:cs typeface="Cambria"/>
              </a:rPr>
              <a:t>при</a:t>
            </a:r>
            <a:endParaRPr sz="2400">
              <a:solidFill>
                <a:schemeClr val="bg1"/>
              </a:solidFill>
              <a:latin typeface="Cambria"/>
              <a:cs typeface="Cambria"/>
            </a:endParaRPr>
          </a:p>
          <a:p>
            <a:pPr marL="12700">
              <a:lnSpc>
                <a:spcPts val="2705"/>
              </a:lnSpc>
            </a:pPr>
            <a:r>
              <a:rPr sz="2400" b="1" spc="-5" dirty="0">
                <a:solidFill>
                  <a:schemeClr val="bg1"/>
                </a:solidFill>
                <a:latin typeface="Cambria"/>
                <a:cs typeface="Cambria"/>
              </a:rPr>
              <a:t>получении</a:t>
            </a:r>
            <a:r>
              <a:rPr sz="2400" b="1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chemeClr val="bg1"/>
                </a:solidFill>
                <a:latin typeface="Cambria"/>
                <a:cs typeface="Cambria"/>
              </a:rPr>
              <a:t>аттестата </a:t>
            </a:r>
            <a:r>
              <a:rPr sz="2400" b="1" dirty="0">
                <a:solidFill>
                  <a:schemeClr val="bg1"/>
                </a:solidFill>
                <a:latin typeface="Cambria"/>
                <a:cs typeface="Cambria"/>
              </a:rPr>
              <a:t>о</a:t>
            </a:r>
            <a:r>
              <a:rPr sz="2400" b="1" spc="-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chemeClr val="bg1"/>
                </a:solidFill>
                <a:latin typeface="Cambria"/>
                <a:cs typeface="Cambria"/>
              </a:rPr>
              <a:t>среднем</a:t>
            </a:r>
            <a:r>
              <a:rPr sz="2400" b="1" spc="-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chemeClr val="bg1"/>
                </a:solidFill>
                <a:latin typeface="Cambria"/>
                <a:cs typeface="Cambria"/>
              </a:rPr>
              <a:t>общем </a:t>
            </a:r>
            <a:r>
              <a:rPr sz="2400" b="1" spc="-5" dirty="0">
                <a:solidFill>
                  <a:schemeClr val="bg1"/>
                </a:solidFill>
                <a:latin typeface="Cambria"/>
                <a:cs typeface="Cambria"/>
              </a:rPr>
              <a:t>образовании</a:t>
            </a:r>
            <a:endParaRPr sz="2400">
              <a:solidFill>
                <a:schemeClr val="bg1"/>
              </a:solidFill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45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8015" y="4091559"/>
            <a:ext cx="8851900" cy="1651000"/>
          </a:xfrm>
          <a:custGeom>
            <a:avLst/>
            <a:gdLst/>
            <a:ahLst/>
            <a:cxnLst/>
            <a:rect l="l" t="t" r="r" b="b"/>
            <a:pathLst>
              <a:path w="8851900" h="1651000">
                <a:moveTo>
                  <a:pt x="8576310" y="0"/>
                </a:moveTo>
                <a:lnTo>
                  <a:pt x="275107" y="0"/>
                </a:lnTo>
                <a:lnTo>
                  <a:pt x="225655" y="4432"/>
                </a:lnTo>
                <a:lnTo>
                  <a:pt x="179111" y="17213"/>
                </a:lnTo>
                <a:lnTo>
                  <a:pt x="136253" y="37563"/>
                </a:lnTo>
                <a:lnTo>
                  <a:pt x="97857" y="64706"/>
                </a:lnTo>
                <a:lnTo>
                  <a:pt x="64700" y="97863"/>
                </a:lnTo>
                <a:lnTo>
                  <a:pt x="37559" y="136256"/>
                </a:lnTo>
                <a:lnTo>
                  <a:pt x="17210" y="179109"/>
                </a:lnTo>
                <a:lnTo>
                  <a:pt x="4432" y="225643"/>
                </a:lnTo>
                <a:lnTo>
                  <a:pt x="0" y="275082"/>
                </a:lnTo>
                <a:lnTo>
                  <a:pt x="0" y="1375537"/>
                </a:lnTo>
                <a:lnTo>
                  <a:pt x="4432" y="1424981"/>
                </a:lnTo>
                <a:lnTo>
                  <a:pt x="17210" y="1471519"/>
                </a:lnTo>
                <a:lnTo>
                  <a:pt x="37559" y="1514373"/>
                </a:lnTo>
                <a:lnTo>
                  <a:pt x="64700" y="1552766"/>
                </a:lnTo>
                <a:lnTo>
                  <a:pt x="97857" y="1585921"/>
                </a:lnTo>
                <a:lnTo>
                  <a:pt x="136253" y="1613060"/>
                </a:lnTo>
                <a:lnTo>
                  <a:pt x="179111" y="1633408"/>
                </a:lnTo>
                <a:lnTo>
                  <a:pt x="225655" y="1646186"/>
                </a:lnTo>
                <a:lnTo>
                  <a:pt x="275107" y="1650619"/>
                </a:lnTo>
                <a:lnTo>
                  <a:pt x="8576310" y="1650619"/>
                </a:lnTo>
                <a:lnTo>
                  <a:pt x="8625748" y="1646186"/>
                </a:lnTo>
                <a:lnTo>
                  <a:pt x="8672282" y="1633408"/>
                </a:lnTo>
                <a:lnTo>
                  <a:pt x="8715135" y="1613060"/>
                </a:lnTo>
                <a:lnTo>
                  <a:pt x="8753528" y="1585921"/>
                </a:lnTo>
                <a:lnTo>
                  <a:pt x="8786685" y="1552766"/>
                </a:lnTo>
                <a:lnTo>
                  <a:pt x="8813828" y="1514373"/>
                </a:lnTo>
                <a:lnTo>
                  <a:pt x="8834178" y="1471519"/>
                </a:lnTo>
                <a:lnTo>
                  <a:pt x="8846959" y="1424981"/>
                </a:lnTo>
                <a:lnTo>
                  <a:pt x="8851391" y="1375537"/>
                </a:lnTo>
                <a:lnTo>
                  <a:pt x="8851391" y="275082"/>
                </a:lnTo>
                <a:lnTo>
                  <a:pt x="8846959" y="225643"/>
                </a:lnTo>
                <a:lnTo>
                  <a:pt x="8834178" y="179109"/>
                </a:lnTo>
                <a:lnTo>
                  <a:pt x="8813828" y="136256"/>
                </a:lnTo>
                <a:lnTo>
                  <a:pt x="8786685" y="97863"/>
                </a:lnTo>
                <a:lnTo>
                  <a:pt x="8753528" y="64706"/>
                </a:lnTo>
                <a:lnTo>
                  <a:pt x="8715135" y="37563"/>
                </a:lnTo>
                <a:lnTo>
                  <a:pt x="8672282" y="17213"/>
                </a:lnTo>
                <a:lnTo>
                  <a:pt x="8625748" y="4432"/>
                </a:lnTo>
                <a:lnTo>
                  <a:pt x="857631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87527" y="4211828"/>
            <a:ext cx="8257540" cy="1343316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2530"/>
              </a:lnSpc>
              <a:spcBef>
                <a:spcPts val="475"/>
              </a:spcBef>
            </a:pPr>
            <a:r>
              <a:rPr sz="2400" b="1" spc="-10" dirty="0">
                <a:solidFill>
                  <a:srgbClr val="FFFFFF"/>
                </a:solidFill>
                <a:latin typeface="Cambria"/>
                <a:cs typeface="Cambria"/>
              </a:rPr>
              <a:t>Оценивается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по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100-балльной</a:t>
            </a:r>
            <a:r>
              <a:rPr sz="2400" b="1" spc="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mbria"/>
                <a:cs typeface="Cambria"/>
              </a:rPr>
              <a:t>шкале,</a:t>
            </a:r>
            <a:r>
              <a:rPr sz="2400" b="1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FFFFFF"/>
                </a:solidFill>
                <a:latin typeface="Cambria"/>
                <a:cs typeface="Cambria"/>
              </a:rPr>
              <a:t>учитываются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при </a:t>
            </a:r>
            <a:r>
              <a:rPr sz="2400" b="1" spc="-509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получении</a:t>
            </a:r>
            <a:r>
              <a:rPr sz="2400" b="1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mbria"/>
                <a:cs typeface="Cambria"/>
              </a:rPr>
              <a:t>аттестата,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 могут 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быть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 использованы 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ts val="2335"/>
              </a:lnSpc>
            </a:pPr>
            <a:r>
              <a:rPr sz="2400" b="1" spc="-15" dirty="0">
                <a:solidFill>
                  <a:srgbClr val="FFFFFF"/>
                </a:solidFill>
                <a:latin typeface="Cambria"/>
                <a:cs typeface="Cambria"/>
              </a:rPr>
              <a:t>качестве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 вступительных испытаний</a:t>
            </a:r>
            <a:r>
              <a:rPr sz="2400" b="1" spc="-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при поступлении</a:t>
            </a:r>
            <a:r>
              <a:rPr sz="2400" b="1" spc="-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ts val="2705"/>
              </a:lnSpc>
            </a:pPr>
            <a:r>
              <a:rPr sz="2400" b="1" spc="-5">
                <a:solidFill>
                  <a:srgbClr val="FFFFFF"/>
                </a:solidFill>
                <a:latin typeface="Cambria"/>
                <a:cs typeface="Cambria"/>
              </a:rPr>
              <a:t>ВУЗ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267" y="317928"/>
            <a:ext cx="8461375" cy="6185027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810"/>
              </a:spcBef>
            </a:pPr>
            <a:r>
              <a:rPr sz="2800" b="1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 pitchFamily="34" charset="0"/>
                <a:cs typeface="Arial" pitchFamily="34" charset="0"/>
              </a:rPr>
              <a:t>В</a:t>
            </a:r>
            <a:r>
              <a:rPr sz="2800" b="1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800" b="1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 pitchFamily="34" charset="0"/>
                <a:cs typeface="Arial" pitchFamily="34" charset="0"/>
              </a:rPr>
              <a:t>день </a:t>
            </a:r>
            <a:r>
              <a:rPr sz="2800" b="1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 pitchFamily="34" charset="0"/>
                <a:cs typeface="Arial" pitchFamily="34" charset="0"/>
              </a:rPr>
              <a:t>проведения</a:t>
            </a:r>
            <a:r>
              <a:rPr sz="2800" b="1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800" b="1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 pitchFamily="34" charset="0"/>
                <a:cs typeface="Arial" pitchFamily="34" charset="0"/>
              </a:rPr>
              <a:t>экзамена</a:t>
            </a:r>
            <a:r>
              <a:rPr sz="2800" b="1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800" b="1" spc="-1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 pitchFamily="34" charset="0"/>
                <a:cs typeface="Arial" pitchFamily="34" charset="0"/>
              </a:rPr>
              <a:t>запрещается:</a:t>
            </a:r>
            <a:endParaRPr lang="ru-RU" sz="2800" b="1" spc="-10" dirty="0">
              <a:solidFill>
                <a:srgbClr val="C00000"/>
              </a:solidFill>
              <a:uFill>
                <a:solidFill>
                  <a:srgbClr val="C00000"/>
                </a:solidFill>
              </a:uFill>
              <a:latin typeface="Arial" pitchFamily="34" charset="0"/>
              <a:cs typeface="Arial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810"/>
              </a:spcBef>
            </a:pPr>
            <a:endParaRPr sz="2400">
              <a:latin typeface="Arial" pitchFamily="34" charset="0"/>
              <a:cs typeface="Arial" pitchFamily="34" charset="0"/>
            </a:endParaRPr>
          </a:p>
          <a:p>
            <a:pPr marL="241300" marR="319405" indent="-228600" algn="ctr">
              <a:lnSpc>
                <a:spcPts val="2590"/>
              </a:lnSpc>
              <a:spcBef>
                <a:spcPts val="103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участникам</a:t>
            </a:r>
            <a:r>
              <a:rPr sz="2400" b="1" spc="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экзаменов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иметь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при себе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уведомление </a:t>
            </a:r>
            <a:r>
              <a:rPr sz="2400" b="1" spc="-5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 регистрации</a:t>
            </a:r>
            <a:r>
              <a:rPr sz="2400" b="1" spc="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на экзамены,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41300" marR="95885" indent="-228600" algn="ctr">
              <a:lnSpc>
                <a:spcPts val="2590"/>
              </a:lnSpc>
              <a:spcBef>
                <a:spcPts val="1000"/>
              </a:spcBef>
              <a:buClr>
                <a:srgbClr val="001F5F"/>
              </a:buClr>
              <a:buFont typeface="Arial MT"/>
              <a:buChar char="•"/>
              <a:tabLst>
                <a:tab pos="307975" algn="l"/>
                <a:tab pos="308610" algn="l"/>
              </a:tabLst>
            </a:pPr>
            <a:r>
              <a:rPr dirty="0">
                <a:latin typeface="Arial" pitchFamily="34" charset="0"/>
                <a:cs typeface="Arial" pitchFamily="34" charset="0"/>
              </a:rPr>
              <a:t>	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средства связи,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электронно-вычислительную </a:t>
            </a:r>
            <a:r>
              <a:rPr sz="2400" b="1" spc="-4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технику, </a:t>
            </a:r>
            <a:r>
              <a:rPr sz="2400" b="1" spc="-5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фото-,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аудио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 видеоаппаратуру,</a:t>
            </a:r>
            <a:r>
              <a:rPr sz="2400" b="1" spc="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справочные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41300" marR="808355" algn="ctr">
              <a:lnSpc>
                <a:spcPts val="2590"/>
              </a:lnSpc>
              <a:spcBef>
                <a:spcPts val="5"/>
              </a:spcBef>
            </a:pP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материалы,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письменные заметки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 иные средства </a:t>
            </a:r>
            <a:r>
              <a:rPr sz="2400" b="1" spc="-5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хранения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 передачи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информации;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41300" marR="673735" indent="-228600" algn="ctr">
              <a:lnSpc>
                <a:spcPts val="2590"/>
              </a:lnSpc>
              <a:spcBef>
                <a:spcPts val="101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выносить </a:t>
            </a:r>
            <a:r>
              <a:rPr sz="2400" b="1" spc="-3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из аудиторий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 ППЭ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ЭМ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бумажном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или </a:t>
            </a:r>
            <a:r>
              <a:rPr sz="2400" b="1" spc="-5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электронном 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носителях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(за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исключением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случая 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3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перехода</a:t>
            </a:r>
            <a:r>
              <a:rPr sz="2400" b="1" spc="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из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4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аудитории</a:t>
            </a:r>
            <a:r>
              <a:rPr sz="2400" b="1" spc="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3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подготовки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в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4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аудиторию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41300" marR="5080" algn="ctr">
              <a:lnSpc>
                <a:spcPts val="2590"/>
              </a:lnSpc>
              <a:spcBef>
                <a:spcPts val="5"/>
              </a:spcBef>
            </a:pP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проведения при проведении экзамена по иностранным </a:t>
            </a:r>
            <a:r>
              <a:rPr sz="2400" b="1" spc="-5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языкам</a:t>
            </a:r>
            <a:r>
              <a:rPr sz="24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раздел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«Говорение»),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41300" indent="-228600" algn="ctr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фотографировать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или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переписывать </a:t>
            </a:r>
            <a:r>
              <a:rPr sz="2400" b="1" spc="-5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sz="2400" b="1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ЭМ</a:t>
            </a:r>
            <a:endParaRPr sz="24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4240" y="609980"/>
            <a:ext cx="7723505" cy="2369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" algn="ctr">
              <a:lnSpc>
                <a:spcPts val="3195"/>
              </a:lnSpc>
              <a:spcBef>
                <a:spcPts val="95"/>
              </a:spcBef>
            </a:pPr>
            <a:r>
              <a:rPr sz="2800" b="1" spc="-10" dirty="0">
                <a:solidFill>
                  <a:srgbClr val="212168"/>
                </a:solidFill>
                <a:latin typeface="Cambria"/>
                <a:cs typeface="Cambria"/>
              </a:rPr>
              <a:t>Лица, допустившие</a:t>
            </a:r>
            <a:r>
              <a:rPr sz="2800" b="1" spc="25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800" b="1" spc="-15" dirty="0">
                <a:solidFill>
                  <a:srgbClr val="212168"/>
                </a:solidFill>
                <a:latin typeface="Cambria"/>
                <a:cs typeface="Cambria"/>
              </a:rPr>
              <a:t>нарушение</a:t>
            </a:r>
            <a:endParaRPr sz="2800">
              <a:latin typeface="Cambria"/>
              <a:cs typeface="Cambria"/>
            </a:endParaRPr>
          </a:p>
          <a:p>
            <a:pPr algn="ctr">
              <a:lnSpc>
                <a:spcPts val="3195"/>
              </a:lnSpc>
            </a:pPr>
            <a:r>
              <a:rPr sz="2800" b="1" spc="-15" dirty="0">
                <a:solidFill>
                  <a:srgbClr val="212168"/>
                </a:solidFill>
                <a:latin typeface="Cambria"/>
                <a:cs typeface="Cambria"/>
              </a:rPr>
              <a:t>устанавливаемого</a:t>
            </a:r>
            <a:r>
              <a:rPr sz="2800" b="1" spc="45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212168"/>
                </a:solidFill>
                <a:latin typeface="Cambria"/>
                <a:cs typeface="Cambria"/>
              </a:rPr>
              <a:t>порядка</a:t>
            </a:r>
            <a:r>
              <a:rPr sz="2800" b="1" spc="30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212168"/>
                </a:solidFill>
                <a:latin typeface="Cambria"/>
                <a:cs typeface="Cambria"/>
              </a:rPr>
              <a:t>проведения</a:t>
            </a:r>
            <a:r>
              <a:rPr sz="2800" b="1" spc="40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800" b="1" spc="20" dirty="0">
                <a:solidFill>
                  <a:srgbClr val="212168"/>
                </a:solidFill>
                <a:latin typeface="Cambria"/>
                <a:cs typeface="Cambria"/>
              </a:rPr>
              <a:t>ГИА,</a:t>
            </a:r>
            <a:endParaRPr sz="2800">
              <a:latin typeface="Cambria"/>
              <a:cs typeface="Cambria"/>
            </a:endParaRPr>
          </a:p>
          <a:p>
            <a:pPr marL="3175" algn="ctr">
              <a:lnSpc>
                <a:spcPct val="100000"/>
              </a:lnSpc>
              <a:spcBef>
                <a:spcPts val="660"/>
              </a:spcBef>
            </a:pPr>
            <a:r>
              <a:rPr sz="2800" b="1" spc="-40" dirty="0">
                <a:solidFill>
                  <a:srgbClr val="C00000"/>
                </a:solidFill>
                <a:latin typeface="Cambria"/>
                <a:cs typeface="Cambria"/>
              </a:rPr>
              <a:t>удаляются</a:t>
            </a:r>
            <a:r>
              <a:rPr sz="28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C00000"/>
                </a:solidFill>
                <a:latin typeface="Cambria"/>
                <a:cs typeface="Cambria"/>
              </a:rPr>
              <a:t>с</a:t>
            </a:r>
            <a:r>
              <a:rPr sz="28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C00000"/>
                </a:solidFill>
                <a:latin typeface="Cambria"/>
                <a:cs typeface="Cambria"/>
              </a:rPr>
              <a:t>экзамена!</a:t>
            </a:r>
            <a:endParaRPr sz="2800">
              <a:latin typeface="Cambria"/>
              <a:cs typeface="Cambria"/>
            </a:endParaRPr>
          </a:p>
          <a:p>
            <a:pPr marL="2068830" marR="2058035" algn="ctr">
              <a:lnSpc>
                <a:spcPct val="119700"/>
              </a:lnSpc>
              <a:spcBef>
                <a:spcPts val="10"/>
              </a:spcBef>
            </a:pPr>
            <a:r>
              <a:rPr sz="2800" b="1" spc="-15" dirty="0">
                <a:solidFill>
                  <a:srgbClr val="C00000"/>
                </a:solidFill>
                <a:latin typeface="Cambria"/>
                <a:cs typeface="Cambria"/>
              </a:rPr>
              <a:t>Пересдача </a:t>
            </a:r>
            <a:r>
              <a:rPr sz="2800" b="1" spc="-10" dirty="0">
                <a:solidFill>
                  <a:srgbClr val="C00000"/>
                </a:solidFill>
                <a:latin typeface="Cambria"/>
                <a:cs typeface="Cambria"/>
              </a:rPr>
              <a:t>возможна </a:t>
            </a:r>
            <a:r>
              <a:rPr sz="2800" b="1" spc="-60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55" dirty="0">
                <a:solidFill>
                  <a:srgbClr val="C00000"/>
                </a:solidFill>
                <a:latin typeface="Cambria"/>
                <a:cs typeface="Cambria"/>
              </a:rPr>
              <a:t>ТОЛЬКО</a:t>
            </a:r>
            <a:r>
              <a:rPr sz="28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C00000"/>
                </a:solidFill>
                <a:latin typeface="Cambria"/>
                <a:cs typeface="Cambria"/>
              </a:rPr>
              <a:t>через</a:t>
            </a:r>
            <a:r>
              <a:rPr sz="28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45" dirty="0">
                <a:solidFill>
                  <a:srgbClr val="C00000"/>
                </a:solidFill>
                <a:latin typeface="Cambria"/>
                <a:cs typeface="Cambria"/>
              </a:rPr>
              <a:t>год!</a:t>
            </a:r>
            <a:endParaRPr sz="28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83400" y="5786438"/>
            <a:ext cx="2260600" cy="1071562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57158" y="2857496"/>
            <a:ext cx="6541134" cy="3825240"/>
            <a:chOff x="1986133" y="3033087"/>
            <a:chExt cx="6541134" cy="382524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86133" y="3033087"/>
              <a:ext cx="6541038" cy="382491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33600" y="3180714"/>
              <a:ext cx="6029325" cy="339153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5720" y="214290"/>
            <a:ext cx="4579103" cy="3138039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122045" marR="5080" indent="-1109980">
              <a:lnSpc>
                <a:spcPts val="3030"/>
              </a:lnSpc>
              <a:spcBef>
                <a:spcPts val="470"/>
              </a:spcBef>
            </a:pP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Единый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20" dirty="0">
                <a:solidFill>
                  <a:srgbClr val="001F5F"/>
                </a:solidFill>
                <a:latin typeface="Cambria"/>
                <a:cs typeface="Cambria"/>
              </a:rPr>
              <a:t>государственный</a:t>
            </a:r>
            <a:r>
              <a:rPr sz="2800" b="1" spc="4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 (ЕГЭ)</a:t>
            </a:r>
            <a:r>
              <a:rPr sz="2800" b="1" spc="-4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– </a:t>
            </a:r>
            <a:r>
              <a:rPr sz="2800" b="1" spc="-30" dirty="0">
                <a:solidFill>
                  <a:srgbClr val="001F5F"/>
                </a:solidFill>
                <a:latin typeface="Cambria"/>
                <a:cs typeface="Cambria"/>
              </a:rPr>
              <a:t>это </a:t>
            </a:r>
            <a:r>
              <a:rPr sz="2800" b="1" spc="-60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основная</a:t>
            </a:r>
            <a:r>
              <a:rPr sz="28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форма</a:t>
            </a:r>
            <a:r>
              <a:rPr sz="28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25" dirty="0">
                <a:solidFill>
                  <a:srgbClr val="001F5F"/>
                </a:solidFill>
                <a:latin typeface="Cambria"/>
                <a:cs typeface="Cambria"/>
              </a:rPr>
              <a:t>государственной</a:t>
            </a:r>
            <a:endParaRPr sz="2800">
              <a:latin typeface="Cambria"/>
              <a:cs typeface="Cambria"/>
            </a:endParaRPr>
          </a:p>
          <a:p>
            <a:pPr marL="224790" algn="ctr">
              <a:lnSpc>
                <a:spcPts val="2805"/>
              </a:lnSpc>
            </a:pP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(итоговой)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аттестации</a:t>
            </a:r>
            <a:r>
              <a:rPr sz="2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выпускников</a:t>
            </a:r>
            <a:r>
              <a:rPr sz="2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25" dirty="0">
                <a:solidFill>
                  <a:srgbClr val="001F5F"/>
                </a:solidFill>
                <a:latin typeface="Cambria"/>
                <a:cs typeface="Cambria"/>
              </a:rPr>
              <a:t>школ</a:t>
            </a:r>
            <a:endParaRPr sz="2800">
              <a:latin typeface="Cambria"/>
              <a:cs typeface="Cambria"/>
            </a:endParaRPr>
          </a:p>
          <a:p>
            <a:pPr marL="227965" algn="ctr">
              <a:lnSpc>
                <a:spcPts val="3190"/>
              </a:lnSpc>
            </a:pPr>
            <a:r>
              <a:rPr sz="2800" b="1" spc="-20" dirty="0">
                <a:solidFill>
                  <a:srgbClr val="001F5F"/>
                </a:solidFill>
                <a:latin typeface="Cambria"/>
                <a:cs typeface="Cambria"/>
              </a:rPr>
              <a:t>Российской</a:t>
            </a: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>
                <a:solidFill>
                  <a:srgbClr val="001F5F"/>
                </a:solidFill>
                <a:latin typeface="Cambria"/>
                <a:cs typeface="Cambria"/>
              </a:rPr>
              <a:t>Федерации.</a:t>
            </a:r>
            <a:endParaRPr lang="ru-RU" sz="2800" b="1" spc="-5" dirty="0">
              <a:solidFill>
                <a:srgbClr val="001F5F"/>
              </a:solidFill>
              <a:latin typeface="Cambria"/>
              <a:cs typeface="Cambria"/>
            </a:endParaRPr>
          </a:p>
          <a:p>
            <a:pPr marL="227965" algn="ctr">
              <a:lnSpc>
                <a:spcPts val="3190"/>
              </a:lnSpc>
            </a:pPr>
            <a:endParaRPr sz="28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05425" y="123825"/>
            <a:ext cx="3590925" cy="263586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4282" y="3929066"/>
            <a:ext cx="8929718" cy="2159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7100" indent="-9150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927100" algn="l"/>
                <a:tab pos="927735" algn="l"/>
              </a:tabLst>
            </a:pPr>
            <a:r>
              <a:rPr lang="ru-RU" b="1" dirty="0">
                <a:solidFill>
                  <a:srgbClr val="001F5F"/>
                </a:solidFill>
                <a:latin typeface="Cambria"/>
                <a:cs typeface="Cambria"/>
              </a:rPr>
              <a:t>единые</a:t>
            </a:r>
            <a:r>
              <a:rPr lang="ru-RU" b="1" spc="-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lang="ru-RU" b="1" spc="-5" dirty="0">
                <a:solidFill>
                  <a:srgbClr val="001F5F"/>
                </a:solidFill>
                <a:latin typeface="Cambria"/>
                <a:cs typeface="Cambria"/>
              </a:rPr>
              <a:t>правила</a:t>
            </a:r>
            <a:r>
              <a:rPr lang="ru-RU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lang="ru-RU" b="1" spc="-5" dirty="0">
                <a:solidFill>
                  <a:srgbClr val="001F5F"/>
                </a:solidFill>
                <a:latin typeface="Cambria"/>
                <a:cs typeface="Cambria"/>
              </a:rPr>
              <a:t>проведения</a:t>
            </a:r>
            <a:endParaRPr lang="ru-RU" dirty="0">
              <a:latin typeface="Cambria"/>
              <a:cs typeface="Cambria"/>
            </a:endParaRPr>
          </a:p>
          <a:p>
            <a:pPr marL="927100" indent="-915035">
              <a:lnSpc>
                <a:spcPct val="100000"/>
              </a:lnSpc>
              <a:buFont typeface="Arial MT"/>
              <a:buChar char="•"/>
              <a:tabLst>
                <a:tab pos="927100" algn="l"/>
                <a:tab pos="927735" algn="l"/>
              </a:tabLst>
            </a:pPr>
            <a:r>
              <a:rPr lang="ru-RU" b="1" dirty="0">
                <a:solidFill>
                  <a:srgbClr val="001F5F"/>
                </a:solidFill>
                <a:latin typeface="Cambria"/>
                <a:cs typeface="Cambria"/>
              </a:rPr>
              <a:t>единое</a:t>
            </a:r>
            <a:r>
              <a:rPr lang="ru-RU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lang="ru-RU" b="1" spc="-5" dirty="0">
                <a:solidFill>
                  <a:srgbClr val="001F5F"/>
                </a:solidFill>
                <a:latin typeface="Cambria"/>
                <a:cs typeface="Cambria"/>
              </a:rPr>
              <a:t>расписание</a:t>
            </a:r>
            <a:endParaRPr lang="ru-RU" dirty="0">
              <a:latin typeface="Cambria"/>
              <a:cs typeface="Cambria"/>
            </a:endParaRPr>
          </a:p>
          <a:p>
            <a:pPr marL="927100" indent="-915035">
              <a:lnSpc>
                <a:spcPts val="2590"/>
              </a:lnSpc>
              <a:buFont typeface="Arial MT"/>
              <a:buChar char="•"/>
              <a:tabLst>
                <a:tab pos="927100" algn="l"/>
                <a:tab pos="927735" algn="l"/>
              </a:tabLst>
            </a:pPr>
            <a:r>
              <a:rPr lang="ru-RU" b="1" dirty="0">
                <a:solidFill>
                  <a:srgbClr val="001F5F"/>
                </a:solidFill>
                <a:latin typeface="Cambria"/>
                <a:cs typeface="Cambria"/>
              </a:rPr>
              <a:t>использование</a:t>
            </a:r>
            <a:r>
              <a:rPr lang="ru-RU" b="1" spc="-4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lang="ru-RU" b="1" spc="-5" dirty="0">
                <a:solidFill>
                  <a:srgbClr val="001F5F"/>
                </a:solidFill>
                <a:latin typeface="Cambria"/>
                <a:cs typeface="Cambria"/>
              </a:rPr>
              <a:t>заданий</a:t>
            </a:r>
            <a:r>
              <a:rPr lang="ru-RU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lang="ru-RU" b="1" dirty="0">
                <a:solidFill>
                  <a:srgbClr val="001F5F"/>
                </a:solidFill>
                <a:latin typeface="Cambria"/>
                <a:cs typeface="Cambria"/>
              </a:rPr>
              <a:t>стандартизированной </a:t>
            </a:r>
            <a:r>
              <a:rPr lang="ru-RU" b="1" spc="-5" dirty="0">
                <a:solidFill>
                  <a:srgbClr val="001F5F"/>
                </a:solidFill>
                <a:latin typeface="Cambria"/>
                <a:cs typeface="Cambria"/>
              </a:rPr>
              <a:t>формы</a:t>
            </a:r>
            <a:r>
              <a:rPr lang="ru-RU" b="1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lang="ru-RU" b="1" spc="-5" dirty="0">
                <a:solidFill>
                  <a:srgbClr val="001F5F"/>
                </a:solidFill>
                <a:latin typeface="Cambria"/>
                <a:cs typeface="Cambria"/>
              </a:rPr>
              <a:t>(КИМ)</a:t>
            </a:r>
            <a:endParaRPr lang="ru-RU" dirty="0">
              <a:latin typeface="Cambria"/>
              <a:cs typeface="Cambria"/>
            </a:endParaRPr>
          </a:p>
          <a:p>
            <a:pPr marL="241300" marR="724535" indent="-229235">
              <a:lnSpc>
                <a:spcPts val="2310"/>
              </a:lnSpc>
              <a:buClr>
                <a:srgbClr val="001F5F"/>
              </a:buClr>
              <a:buFont typeface="Arial MT"/>
              <a:buChar char="•"/>
              <a:tabLst>
                <a:tab pos="927100" algn="l"/>
                <a:tab pos="927735" algn="l"/>
              </a:tabLst>
            </a:pPr>
            <a:r>
              <a:rPr lang="ru-RU" dirty="0"/>
              <a:t>	</a:t>
            </a:r>
            <a:r>
              <a:rPr lang="ru-RU" b="1" dirty="0">
                <a:solidFill>
                  <a:srgbClr val="001F5F"/>
                </a:solidFill>
                <a:latin typeface="Cambria"/>
                <a:cs typeface="Cambria"/>
              </a:rPr>
              <a:t>использование</a:t>
            </a:r>
            <a:r>
              <a:rPr lang="ru-RU" b="1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lang="ru-RU" b="1" dirty="0">
                <a:solidFill>
                  <a:srgbClr val="001F5F"/>
                </a:solidFill>
                <a:latin typeface="Cambria"/>
                <a:cs typeface="Cambria"/>
              </a:rPr>
              <a:t>специальных</a:t>
            </a:r>
            <a:r>
              <a:rPr lang="ru-RU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lang="ru-RU" b="1" spc="-10" dirty="0">
                <a:solidFill>
                  <a:srgbClr val="001F5F"/>
                </a:solidFill>
                <a:latin typeface="Cambria"/>
                <a:cs typeface="Cambria"/>
              </a:rPr>
              <a:t>бланков</a:t>
            </a:r>
            <a:r>
              <a:rPr lang="ru-RU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lang="ru-RU" b="1" dirty="0">
                <a:solidFill>
                  <a:srgbClr val="001F5F"/>
                </a:solidFill>
                <a:latin typeface="Cambria"/>
                <a:cs typeface="Cambria"/>
              </a:rPr>
              <a:t>для </a:t>
            </a:r>
            <a:r>
              <a:rPr lang="ru-RU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lang="ru-RU" b="1" spc="-5" dirty="0">
                <a:solidFill>
                  <a:srgbClr val="001F5F"/>
                </a:solidFill>
                <a:latin typeface="Cambria"/>
                <a:cs typeface="Cambria"/>
              </a:rPr>
              <a:t>оформления</a:t>
            </a:r>
            <a:r>
              <a:rPr lang="ru-RU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lang="ru-RU" b="1" spc="-10" dirty="0">
                <a:solidFill>
                  <a:srgbClr val="001F5F"/>
                </a:solidFill>
                <a:latin typeface="Cambria"/>
                <a:cs typeface="Cambria"/>
              </a:rPr>
              <a:t>ответов</a:t>
            </a:r>
            <a:r>
              <a:rPr lang="ru-RU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lang="ru-RU" b="1" dirty="0">
                <a:solidFill>
                  <a:srgbClr val="001F5F"/>
                </a:solidFill>
                <a:latin typeface="Cambria"/>
                <a:cs typeface="Cambria"/>
              </a:rPr>
              <a:t>на</a:t>
            </a:r>
            <a:r>
              <a:rPr lang="ru-RU" b="1" spc="-5" dirty="0">
                <a:solidFill>
                  <a:srgbClr val="001F5F"/>
                </a:solidFill>
                <a:latin typeface="Cambria"/>
                <a:cs typeface="Cambria"/>
              </a:rPr>
              <a:t> задания</a:t>
            </a:r>
            <a:endParaRPr lang="ru-RU" dirty="0">
              <a:latin typeface="Cambria"/>
              <a:cs typeface="Cambria"/>
            </a:endParaRPr>
          </a:p>
          <a:p>
            <a:pPr marL="241300" marR="341630" indent="-229235">
              <a:lnSpc>
                <a:spcPts val="2310"/>
              </a:lnSpc>
              <a:buClr>
                <a:srgbClr val="001F5F"/>
              </a:buClr>
              <a:buFont typeface="Arial MT"/>
              <a:buChar char="•"/>
              <a:tabLst>
                <a:tab pos="927100" algn="l"/>
                <a:tab pos="927735" algn="l"/>
              </a:tabLst>
            </a:pPr>
            <a:r>
              <a:rPr lang="ru-RU" dirty="0"/>
              <a:t>	</a:t>
            </a:r>
            <a:r>
              <a:rPr lang="ru-RU" b="1" spc="-5" dirty="0">
                <a:solidFill>
                  <a:srgbClr val="001F5F"/>
                </a:solidFill>
                <a:latin typeface="Cambria"/>
                <a:cs typeface="Cambria"/>
              </a:rPr>
              <a:t>проведение </a:t>
            </a:r>
            <a:r>
              <a:rPr lang="ru-RU" b="1" dirty="0">
                <a:solidFill>
                  <a:srgbClr val="001F5F"/>
                </a:solidFill>
                <a:latin typeface="Cambria"/>
                <a:cs typeface="Cambria"/>
              </a:rPr>
              <a:t>письменно </a:t>
            </a:r>
            <a:r>
              <a:rPr lang="ru-RU" b="1" spc="-5" dirty="0">
                <a:solidFill>
                  <a:srgbClr val="001F5F"/>
                </a:solidFill>
                <a:latin typeface="Cambria"/>
                <a:cs typeface="Cambria"/>
              </a:rPr>
              <a:t>на </a:t>
            </a:r>
            <a:r>
              <a:rPr lang="ru-RU" b="1" spc="-25" dirty="0">
                <a:solidFill>
                  <a:srgbClr val="001F5F"/>
                </a:solidFill>
                <a:latin typeface="Cambria"/>
                <a:cs typeface="Cambria"/>
              </a:rPr>
              <a:t>русском </a:t>
            </a:r>
            <a:r>
              <a:rPr lang="ru-RU" b="1" spc="-15" dirty="0">
                <a:solidFill>
                  <a:srgbClr val="001F5F"/>
                </a:solidFill>
                <a:latin typeface="Cambria"/>
                <a:cs typeface="Cambria"/>
              </a:rPr>
              <a:t>языке </a:t>
            </a:r>
            <a:r>
              <a:rPr lang="ru-RU" b="1" dirty="0">
                <a:solidFill>
                  <a:srgbClr val="001F5F"/>
                </a:solidFill>
                <a:latin typeface="Cambria"/>
                <a:cs typeface="Cambria"/>
              </a:rPr>
              <a:t>(за </a:t>
            </a:r>
            <a:r>
              <a:rPr lang="ru-RU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lang="ru-RU" b="1" spc="-5" dirty="0">
                <a:solidFill>
                  <a:srgbClr val="001F5F"/>
                </a:solidFill>
                <a:latin typeface="Cambria"/>
                <a:cs typeface="Cambria"/>
              </a:rPr>
              <a:t>исключением</a:t>
            </a:r>
            <a:r>
              <a:rPr lang="ru-RU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lang="ru-RU" b="1" dirty="0">
                <a:solidFill>
                  <a:srgbClr val="001F5F"/>
                </a:solidFill>
                <a:latin typeface="Cambria"/>
                <a:cs typeface="Cambria"/>
              </a:rPr>
              <a:t>ЕГЭ</a:t>
            </a:r>
            <a:r>
              <a:rPr lang="ru-RU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lang="ru-RU" b="1" spc="-5" dirty="0">
                <a:solidFill>
                  <a:srgbClr val="001F5F"/>
                </a:solidFill>
                <a:latin typeface="Cambria"/>
                <a:cs typeface="Cambria"/>
              </a:rPr>
              <a:t>по</a:t>
            </a:r>
            <a:r>
              <a:rPr lang="ru-RU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lang="ru-RU" b="1" dirty="0">
                <a:solidFill>
                  <a:srgbClr val="001F5F"/>
                </a:solidFill>
                <a:latin typeface="Cambria"/>
                <a:cs typeface="Cambria"/>
              </a:rPr>
              <a:t>иностранным</a:t>
            </a:r>
            <a:r>
              <a:rPr lang="ru-RU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lang="ru-RU" b="1" dirty="0">
                <a:solidFill>
                  <a:srgbClr val="001F5F"/>
                </a:solidFill>
                <a:latin typeface="Cambria"/>
                <a:cs typeface="Cambria"/>
              </a:rPr>
              <a:t>языкам)</a:t>
            </a:r>
            <a:endParaRPr lang="ru-RU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236979"/>
            <a:ext cx="7904480" cy="164909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spc="-5" dirty="0">
                <a:solidFill>
                  <a:srgbClr val="212168"/>
                </a:solidFill>
              </a:rPr>
              <a:t>Если</a:t>
            </a:r>
            <a:r>
              <a:rPr sz="2400" spc="-15" dirty="0">
                <a:solidFill>
                  <a:srgbClr val="212168"/>
                </a:solidFill>
              </a:rPr>
              <a:t> </a:t>
            </a:r>
            <a:r>
              <a:rPr sz="2400" spc="-10" dirty="0">
                <a:solidFill>
                  <a:srgbClr val="212168"/>
                </a:solidFill>
              </a:rPr>
              <a:t>обучающийся</a:t>
            </a:r>
            <a:r>
              <a:rPr sz="2400" spc="25" dirty="0">
                <a:solidFill>
                  <a:srgbClr val="212168"/>
                </a:solidFill>
              </a:rPr>
              <a:t> </a:t>
            </a:r>
            <a:r>
              <a:rPr sz="2400" spc="-5" dirty="0"/>
              <a:t>по</a:t>
            </a:r>
            <a:r>
              <a:rPr sz="2400" spc="-20" dirty="0"/>
              <a:t> </a:t>
            </a:r>
            <a:r>
              <a:rPr sz="2400" spc="-10" dirty="0"/>
              <a:t>состоянию</a:t>
            </a:r>
            <a:r>
              <a:rPr sz="2400" spc="-15" dirty="0"/>
              <a:t> </a:t>
            </a:r>
            <a:r>
              <a:rPr sz="2400" spc="-5" dirty="0"/>
              <a:t>здоровья</a:t>
            </a:r>
            <a:r>
              <a:rPr sz="2400" spc="5" dirty="0"/>
              <a:t> </a:t>
            </a:r>
            <a:r>
              <a:rPr sz="2400" spc="-5" dirty="0">
                <a:solidFill>
                  <a:srgbClr val="212168"/>
                </a:solidFill>
              </a:rPr>
              <a:t>не</a:t>
            </a:r>
            <a:r>
              <a:rPr sz="2400" spc="-10" dirty="0">
                <a:solidFill>
                  <a:srgbClr val="212168"/>
                </a:solidFill>
              </a:rPr>
              <a:t> </a:t>
            </a:r>
            <a:r>
              <a:rPr sz="2400" spc="-20" dirty="0">
                <a:solidFill>
                  <a:srgbClr val="212168"/>
                </a:solidFill>
              </a:rPr>
              <a:t>может </a:t>
            </a:r>
            <a:r>
              <a:rPr sz="2400" spc="-15" dirty="0">
                <a:solidFill>
                  <a:srgbClr val="212168"/>
                </a:solidFill>
              </a:rPr>
              <a:t> </a:t>
            </a:r>
            <a:r>
              <a:rPr sz="2400" spc="-10" dirty="0">
                <a:solidFill>
                  <a:srgbClr val="212168"/>
                </a:solidFill>
              </a:rPr>
              <a:t>завершить</a:t>
            </a:r>
            <a:r>
              <a:rPr sz="2400" spc="15" dirty="0">
                <a:solidFill>
                  <a:srgbClr val="212168"/>
                </a:solidFill>
              </a:rPr>
              <a:t> </a:t>
            </a:r>
            <a:r>
              <a:rPr sz="2400" dirty="0">
                <a:solidFill>
                  <a:srgbClr val="212168"/>
                </a:solidFill>
              </a:rPr>
              <a:t>выполнение</a:t>
            </a:r>
            <a:r>
              <a:rPr sz="2400" spc="-15" dirty="0">
                <a:solidFill>
                  <a:srgbClr val="212168"/>
                </a:solidFill>
              </a:rPr>
              <a:t> </a:t>
            </a:r>
            <a:r>
              <a:rPr sz="2400" spc="-5" dirty="0">
                <a:solidFill>
                  <a:srgbClr val="212168"/>
                </a:solidFill>
              </a:rPr>
              <a:t>экзаменационной работы, </a:t>
            </a:r>
            <a:r>
              <a:rPr sz="2400" spc="-25" dirty="0">
                <a:solidFill>
                  <a:srgbClr val="212168"/>
                </a:solidFill>
              </a:rPr>
              <a:t>то </a:t>
            </a:r>
            <a:r>
              <a:rPr sz="2400" spc="-509" dirty="0">
                <a:solidFill>
                  <a:srgbClr val="212168"/>
                </a:solidFill>
              </a:rPr>
              <a:t> </a:t>
            </a:r>
            <a:r>
              <a:rPr sz="2400" spc="-5" dirty="0">
                <a:solidFill>
                  <a:srgbClr val="212168"/>
                </a:solidFill>
              </a:rPr>
              <a:t>он</a:t>
            </a:r>
            <a:r>
              <a:rPr sz="2400" spc="-10" dirty="0">
                <a:solidFill>
                  <a:srgbClr val="212168"/>
                </a:solidFill>
              </a:rPr>
              <a:t> </a:t>
            </a:r>
            <a:r>
              <a:rPr sz="2400" dirty="0">
                <a:solidFill>
                  <a:srgbClr val="212168"/>
                </a:solidFill>
              </a:rPr>
              <a:t>досрочно </a:t>
            </a:r>
            <a:r>
              <a:rPr sz="2400" spc="-5" dirty="0">
                <a:solidFill>
                  <a:srgbClr val="212168"/>
                </a:solidFill>
              </a:rPr>
              <a:t>покидает</a:t>
            </a:r>
            <a:r>
              <a:rPr sz="2400" spc="-10" dirty="0">
                <a:solidFill>
                  <a:srgbClr val="212168"/>
                </a:solidFill>
              </a:rPr>
              <a:t> </a:t>
            </a:r>
            <a:r>
              <a:rPr sz="2400" spc="-35" dirty="0">
                <a:solidFill>
                  <a:srgbClr val="212168"/>
                </a:solidFill>
              </a:rPr>
              <a:t>аудиторию.</a:t>
            </a:r>
            <a:endParaRPr sz="2400"/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2400" dirty="0">
                <a:solidFill>
                  <a:srgbClr val="212168"/>
                </a:solidFill>
              </a:rPr>
              <a:t>Экзамен </a:t>
            </a:r>
            <a:r>
              <a:rPr sz="2400" spc="-20" dirty="0">
                <a:solidFill>
                  <a:srgbClr val="212168"/>
                </a:solidFill>
              </a:rPr>
              <a:t>может</a:t>
            </a:r>
            <a:r>
              <a:rPr sz="2400" spc="-5" dirty="0">
                <a:solidFill>
                  <a:srgbClr val="212168"/>
                </a:solidFill>
              </a:rPr>
              <a:t> быть пересдан</a:t>
            </a:r>
            <a:r>
              <a:rPr sz="2400" spc="5" dirty="0">
                <a:solidFill>
                  <a:srgbClr val="212168"/>
                </a:solidFill>
              </a:rPr>
              <a:t> </a:t>
            </a:r>
            <a:r>
              <a:rPr sz="2400" dirty="0"/>
              <a:t>в</a:t>
            </a:r>
            <a:r>
              <a:rPr sz="2400" spc="-5" dirty="0"/>
              <a:t> резервные</a:t>
            </a:r>
            <a:r>
              <a:rPr sz="2400" spc="10" dirty="0"/>
              <a:t> </a:t>
            </a:r>
            <a:r>
              <a:rPr sz="2400" dirty="0"/>
              <a:t>дни</a:t>
            </a:r>
            <a:r>
              <a:rPr sz="3600" dirty="0">
                <a:solidFill>
                  <a:srgbClr val="212168"/>
                </a:solidFill>
                <a:latin typeface="Calibri"/>
                <a:cs typeface="Calibri"/>
              </a:rPr>
              <a:t>.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929951"/>
            <a:ext cx="2146139" cy="928049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4215745" y="3005679"/>
            <a:ext cx="4465955" cy="3674745"/>
            <a:chOff x="4215745" y="3005679"/>
            <a:chExt cx="4465955" cy="367474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15745" y="3005679"/>
              <a:ext cx="4465351" cy="367441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64100" y="3152774"/>
              <a:ext cx="3952875" cy="31623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285728"/>
            <a:ext cx="9144000" cy="5711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735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Во</a:t>
            </a:r>
            <a:r>
              <a:rPr sz="2400" b="1" spc="-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время</a:t>
            </a:r>
            <a:r>
              <a:rPr sz="2400" b="1" spc="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экзамена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участники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экзамена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имеют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право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41300" marR="143510">
              <a:lnSpc>
                <a:spcPts val="2590"/>
              </a:lnSpc>
              <a:spcBef>
                <a:spcPts val="185"/>
              </a:spcBef>
            </a:pPr>
            <a:r>
              <a:rPr sz="2400" b="1" spc="-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выходить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из </a:t>
            </a:r>
            <a:r>
              <a:rPr sz="2400" b="1" spc="-4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аудитории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перемещаться</a:t>
            </a:r>
            <a:r>
              <a:rPr sz="2400" b="1" spc="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по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ППЭ</a:t>
            </a:r>
            <a:r>
              <a:rPr sz="2400" b="1" spc="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только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sz="2400" b="1" spc="-5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сопровождении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3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одного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из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организаторов</a:t>
            </a:r>
            <a:r>
              <a:rPr sz="2400" b="1" spc="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вне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3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аудитории.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41300" marR="5080" indent="-228600">
              <a:lnSpc>
                <a:spcPct val="90000"/>
              </a:lnSpc>
              <a:spcBef>
                <a:spcPts val="960"/>
              </a:spcBef>
              <a:buClr>
                <a:srgbClr val="001F5F"/>
              </a:buClr>
              <a:buFont typeface="Arial MT"/>
              <a:buChar char="•"/>
              <a:tabLst>
                <a:tab pos="307975" algn="l"/>
                <a:tab pos="308610" algn="l"/>
              </a:tabLst>
            </a:pPr>
            <a:r>
              <a:rPr dirty="0">
                <a:latin typeface="Arial" pitchFamily="34" charset="0"/>
                <a:cs typeface="Arial" pitchFamily="34" charset="0"/>
              </a:rPr>
              <a:t>	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При</a:t>
            </a:r>
            <a:r>
              <a:rPr sz="2400" b="1" spc="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3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выходе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из </a:t>
            </a:r>
            <a:r>
              <a:rPr sz="2400" b="1" spc="-4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аудитории</a:t>
            </a:r>
            <a:r>
              <a:rPr sz="2400" b="1" spc="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участники</a:t>
            </a:r>
            <a:r>
              <a:rPr sz="2400" b="1" spc="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экзамена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оставляют </a:t>
            </a:r>
            <a:r>
              <a:rPr sz="2400" b="1" spc="-5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документ,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удостоверяющий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личность, ЭМ,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письменные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принадлежности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и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листы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бумаги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для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черновиков</a:t>
            </a:r>
            <a:r>
              <a:rPr sz="2400" b="1" spc="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со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штампом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образовательной</a:t>
            </a:r>
            <a:r>
              <a:rPr sz="2400" b="1" spc="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организации,</a:t>
            </a:r>
            <a:r>
              <a:rPr sz="2400" b="1" spc="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базе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которой </a:t>
            </a:r>
            <a:r>
              <a:rPr sz="2400" b="1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организован </a:t>
            </a:r>
            <a:r>
              <a:rPr sz="2400" b="1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ППЭ,</a:t>
            </a:r>
            <a:r>
              <a:rPr sz="2400" b="1" spc="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на рабочем</a:t>
            </a:r>
            <a:r>
              <a:rPr sz="2400" b="1" spc="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столе,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а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организатор 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проверяет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комплектность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оставленных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ЭМ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sz="2400" b="1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листов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бумаги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для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черновиков.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41300" indent="-228600">
              <a:lnSpc>
                <a:spcPts val="2735"/>
              </a:lnSpc>
              <a:spcBef>
                <a:spcPts val="71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Каждый</a:t>
            </a:r>
            <a:r>
              <a:rPr sz="2400" b="1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4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выход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участника</a:t>
            </a:r>
            <a:r>
              <a:rPr sz="2400" b="1" spc="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экзамена</a:t>
            </a:r>
            <a:r>
              <a:rPr sz="2400" b="1" spc="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из </a:t>
            </a:r>
            <a:r>
              <a:rPr sz="2400" b="1" spc="-4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аудитории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41300">
              <a:lnSpc>
                <a:spcPts val="2595"/>
              </a:lnSpc>
            </a:pPr>
            <a:r>
              <a:rPr sz="2400" b="1" spc="-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фиксируется</a:t>
            </a:r>
            <a:r>
              <a:rPr sz="2400" b="1" spc="3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организаторами</a:t>
            </a:r>
            <a:r>
              <a:rPr sz="2400" b="1" spc="3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sz="2400" b="1" spc="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ведомости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учёта</a:t>
            </a:r>
            <a:r>
              <a:rPr sz="2400" b="1" spc="3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времени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41300">
              <a:lnSpc>
                <a:spcPts val="2735"/>
              </a:lnSpc>
            </a:pPr>
            <a:r>
              <a:rPr sz="24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отсутствия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участников</a:t>
            </a:r>
            <a:r>
              <a:rPr sz="2400" b="1" spc="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экзамена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4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аудитории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241300" marR="987425" indent="-228600">
              <a:lnSpc>
                <a:spcPct val="90000"/>
              </a:lnSpc>
              <a:spcBef>
                <a:spcPts val="100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Если</a:t>
            </a:r>
            <a:r>
              <a:rPr sz="24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3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один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тот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же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участник</a:t>
            </a:r>
            <a:r>
              <a:rPr sz="2400" b="1" spc="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экзамена</a:t>
            </a:r>
            <a:r>
              <a:rPr sz="2400" b="1" spc="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3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выходит </a:t>
            </a:r>
            <a:r>
              <a:rPr sz="2400" b="1" spc="-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несколько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раз, </a:t>
            </a:r>
            <a:r>
              <a:rPr sz="2400" b="1" spc="-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то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каждый </a:t>
            </a:r>
            <a:r>
              <a:rPr sz="24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его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4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выход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фиксируется</a:t>
            </a:r>
            <a:r>
              <a:rPr sz="2400" b="1" spc="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sz="2400" b="1" spc="-5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ведомости</a:t>
            </a:r>
            <a:r>
              <a:rPr sz="2400" b="1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новой</a:t>
            </a:r>
            <a:r>
              <a:rPr sz="2400" b="1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строке.</a:t>
            </a:r>
            <a:endParaRPr sz="24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52122" y="6229350"/>
            <a:ext cx="1691878" cy="62865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2910" y="1000108"/>
            <a:ext cx="6589200" cy="17216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dirty="0">
                <a:solidFill>
                  <a:srgbClr val="212168"/>
                </a:solidFill>
              </a:rPr>
              <a:t>В </a:t>
            </a:r>
            <a:r>
              <a:rPr sz="2400" spc="-15" dirty="0">
                <a:solidFill>
                  <a:srgbClr val="212168"/>
                </a:solidFill>
              </a:rPr>
              <a:t>продолжительность</a:t>
            </a:r>
            <a:r>
              <a:rPr sz="2400" spc="5" dirty="0">
                <a:solidFill>
                  <a:srgbClr val="212168"/>
                </a:solidFill>
              </a:rPr>
              <a:t> </a:t>
            </a:r>
            <a:r>
              <a:rPr sz="2400" spc="-5">
                <a:solidFill>
                  <a:srgbClr val="212168"/>
                </a:solidFill>
              </a:rPr>
              <a:t>экзаменов</a:t>
            </a:r>
            <a:r>
              <a:rPr sz="2400" spc="20">
                <a:solidFill>
                  <a:srgbClr val="212168"/>
                </a:solidFill>
              </a:rPr>
              <a:t> </a:t>
            </a:r>
            <a:r>
              <a:rPr lang="ru-RU" sz="2400" spc="20" dirty="0">
                <a:solidFill>
                  <a:srgbClr val="212168"/>
                </a:solidFill>
              </a:rPr>
              <a:t/>
            </a:r>
            <a:br>
              <a:rPr lang="ru-RU" sz="2400" spc="20" dirty="0">
                <a:solidFill>
                  <a:srgbClr val="212168"/>
                </a:solidFill>
              </a:rPr>
            </a:br>
            <a:r>
              <a:rPr sz="2400" spc="-5"/>
              <a:t>не</a:t>
            </a:r>
            <a:r>
              <a:rPr sz="2400" spc="5"/>
              <a:t> </a:t>
            </a:r>
            <a:r>
              <a:rPr sz="2400" spc="-10" dirty="0"/>
              <a:t>включается</a:t>
            </a:r>
            <a:r>
              <a:rPr sz="2400" spc="40" dirty="0"/>
              <a:t> </a:t>
            </a:r>
            <a:r>
              <a:rPr sz="2400" spc="-5" dirty="0">
                <a:solidFill>
                  <a:srgbClr val="212168"/>
                </a:solidFill>
              </a:rPr>
              <a:t>время, </a:t>
            </a:r>
            <a:r>
              <a:rPr sz="2400" spc="-515" dirty="0">
                <a:solidFill>
                  <a:srgbClr val="212168"/>
                </a:solidFill>
              </a:rPr>
              <a:t> </a:t>
            </a:r>
            <a:r>
              <a:rPr sz="2400" dirty="0">
                <a:solidFill>
                  <a:srgbClr val="212168"/>
                </a:solidFill>
              </a:rPr>
              <a:t>выделенное</a:t>
            </a:r>
            <a:r>
              <a:rPr sz="2400" spc="-5" dirty="0">
                <a:solidFill>
                  <a:srgbClr val="212168"/>
                </a:solidFill>
              </a:rPr>
              <a:t> на</a:t>
            </a:r>
            <a:r>
              <a:rPr sz="2400" spc="-10" dirty="0">
                <a:solidFill>
                  <a:srgbClr val="212168"/>
                </a:solidFill>
              </a:rPr>
              <a:t> </a:t>
            </a:r>
            <a:r>
              <a:rPr sz="2400" spc="-20" dirty="0">
                <a:solidFill>
                  <a:srgbClr val="212168"/>
                </a:solidFill>
              </a:rPr>
              <a:t>подготовительные</a:t>
            </a:r>
            <a:r>
              <a:rPr sz="2400" spc="-5" dirty="0">
                <a:solidFill>
                  <a:srgbClr val="212168"/>
                </a:solidFill>
              </a:rPr>
              <a:t> мероприятия</a:t>
            </a:r>
            <a:endParaRPr sz="2400"/>
          </a:p>
          <a:p>
            <a:pPr marL="12700" marR="107314">
              <a:lnSpc>
                <a:spcPts val="2590"/>
              </a:lnSpc>
              <a:spcBef>
                <a:spcPts val="5"/>
              </a:spcBef>
            </a:pPr>
            <a:r>
              <a:rPr sz="2400" spc="-10" dirty="0">
                <a:solidFill>
                  <a:srgbClr val="212168"/>
                </a:solidFill>
              </a:rPr>
              <a:t>(инструктаж,</a:t>
            </a:r>
            <a:r>
              <a:rPr sz="2400" dirty="0">
                <a:solidFill>
                  <a:srgbClr val="212168"/>
                </a:solidFill>
              </a:rPr>
              <a:t> </a:t>
            </a:r>
            <a:r>
              <a:rPr sz="2400" spc="-5" dirty="0">
                <a:solidFill>
                  <a:srgbClr val="212168"/>
                </a:solidFill>
              </a:rPr>
              <a:t>заполнение</a:t>
            </a:r>
            <a:r>
              <a:rPr sz="2400" spc="-10" dirty="0">
                <a:solidFill>
                  <a:srgbClr val="212168"/>
                </a:solidFill>
              </a:rPr>
              <a:t> </a:t>
            </a:r>
            <a:r>
              <a:rPr sz="2400" spc="-5" dirty="0">
                <a:solidFill>
                  <a:srgbClr val="212168"/>
                </a:solidFill>
              </a:rPr>
              <a:t>регистрационных</a:t>
            </a:r>
            <a:r>
              <a:rPr sz="2400" dirty="0">
                <a:solidFill>
                  <a:srgbClr val="212168"/>
                </a:solidFill>
              </a:rPr>
              <a:t> </a:t>
            </a:r>
            <a:r>
              <a:rPr sz="2400" spc="-10" dirty="0">
                <a:solidFill>
                  <a:srgbClr val="212168"/>
                </a:solidFill>
              </a:rPr>
              <a:t>бланков</a:t>
            </a:r>
            <a:r>
              <a:rPr sz="2400" spc="5" dirty="0">
                <a:solidFill>
                  <a:srgbClr val="212168"/>
                </a:solidFill>
              </a:rPr>
              <a:t> </a:t>
            </a:r>
            <a:r>
              <a:rPr sz="2400" dirty="0">
                <a:solidFill>
                  <a:srgbClr val="212168"/>
                </a:solidFill>
              </a:rPr>
              <a:t>и </a:t>
            </a:r>
            <a:r>
              <a:rPr sz="2400" spc="-515" dirty="0">
                <a:solidFill>
                  <a:srgbClr val="212168"/>
                </a:solidFill>
              </a:rPr>
              <a:t> </a:t>
            </a:r>
            <a:r>
              <a:rPr sz="2400" spc="-45" dirty="0">
                <a:solidFill>
                  <a:srgbClr val="212168"/>
                </a:solidFill>
              </a:rPr>
              <a:t>т.д.)</a:t>
            </a:r>
            <a:endParaRPr sz="2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97861" y="0"/>
            <a:ext cx="2146139" cy="928049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477260" y="2924810"/>
            <a:ext cx="5666740" cy="3933190"/>
            <a:chOff x="2873111" y="2499727"/>
            <a:chExt cx="5666740" cy="393319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3111" y="2499727"/>
              <a:ext cx="5666247" cy="393270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20440" y="2647949"/>
              <a:ext cx="5155183" cy="343852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0332" rIns="0" bIns="0" rtlCol="0">
            <a:spAutoFit/>
          </a:bodyPr>
          <a:lstStyle/>
          <a:p>
            <a:pPr marL="3212465" marR="5080" indent="-2362835">
              <a:lnSpc>
                <a:spcPts val="3460"/>
              </a:lnSpc>
              <a:spcBef>
                <a:spcPts val="535"/>
              </a:spcBef>
            </a:pPr>
            <a:r>
              <a:rPr spc="-5" dirty="0"/>
              <a:t>Печать </a:t>
            </a:r>
            <a:r>
              <a:rPr dirty="0"/>
              <a:t>КИМ </a:t>
            </a:r>
            <a:r>
              <a:rPr spc="-50" dirty="0"/>
              <a:t>будет </a:t>
            </a:r>
            <a:r>
              <a:rPr spc="-15" dirty="0"/>
              <a:t>производиться </a:t>
            </a:r>
            <a:r>
              <a:rPr dirty="0"/>
              <a:t>в </a:t>
            </a:r>
            <a:r>
              <a:rPr spc="-690" dirty="0"/>
              <a:t> </a:t>
            </a:r>
            <a:r>
              <a:rPr spc="-45" dirty="0"/>
              <a:t>аудитории!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97861" y="0"/>
            <a:ext cx="2146139" cy="928049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12809" y="2252472"/>
            <a:ext cx="8831580" cy="4264660"/>
            <a:chOff x="312809" y="2252472"/>
            <a:chExt cx="8831580" cy="426466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72355" y="2252472"/>
              <a:ext cx="4771644" cy="313181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68062" y="2447925"/>
              <a:ext cx="4299077" cy="254317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2809" y="2748115"/>
              <a:ext cx="4020297" cy="376891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60375" y="2895600"/>
              <a:ext cx="3507994" cy="325755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8596" y="212852"/>
            <a:ext cx="6286543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0000"/>
                </a:solidFill>
                <a:latin typeface="Arial Black" pitchFamily="34" charset="0"/>
              </a:rPr>
              <a:t>Прием</a:t>
            </a:r>
            <a:r>
              <a:rPr sz="2400" spc="-1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sz="2400" dirty="0">
                <a:solidFill>
                  <a:srgbClr val="FF0000"/>
                </a:solidFill>
                <a:latin typeface="Arial Black" pitchFamily="34" charset="0"/>
              </a:rPr>
              <a:t>и</a:t>
            </a:r>
            <a:r>
              <a:rPr sz="2400" spc="-2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 Black" pitchFamily="34" charset="0"/>
              </a:rPr>
              <a:t>рассмотрение</a:t>
            </a:r>
            <a:r>
              <a:rPr sz="2400" spc="-15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 Black" pitchFamily="34" charset="0"/>
              </a:rPr>
              <a:t>апелляций</a:t>
            </a:r>
            <a:endParaRPr sz="2400">
              <a:solidFill>
                <a:srgbClr val="FF0000"/>
              </a:solidFill>
              <a:latin typeface="Arial Black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63525" y="1260474"/>
          <a:ext cx="8594755" cy="524035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4697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249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140527"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  <a:r>
                        <a:rPr sz="2400" b="1" spc="-35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нарушении</a:t>
                      </a:r>
                      <a:endParaRPr sz="2400" b="1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91440" marR="292735" algn="ctr">
                        <a:lnSpc>
                          <a:spcPct val="100000"/>
                        </a:lnSpc>
                      </a:pPr>
                      <a:r>
                        <a:rPr sz="2400" b="1" spc="-1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установленного </a:t>
                      </a:r>
                      <a:r>
                        <a:rPr sz="2400" b="1" spc="-5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Порядка </a:t>
                      </a:r>
                      <a:r>
                        <a:rPr sz="2400" b="1" spc="-1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проведения </a:t>
                      </a:r>
                      <a:r>
                        <a:rPr sz="2400" b="1" spc="-515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экзамена</a:t>
                      </a:r>
                      <a:endParaRPr sz="2400" b="1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8100" marB="0"/>
                </a:tc>
                <a:tc>
                  <a:txBody>
                    <a:bodyPr/>
                    <a:lstStyle/>
                    <a:p>
                      <a:pPr marL="92075" marR="32004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В день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проведения экзамена по </a:t>
                      </a:r>
                      <a:r>
                        <a:rPr sz="24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соответствующему </a:t>
                      </a:r>
                      <a:r>
                        <a:rPr sz="2400" b="1" spc="-3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предмету,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не </a:t>
                      </a:r>
                      <a:r>
                        <a:rPr sz="2400" b="1" spc="-515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покидая</a:t>
                      </a:r>
                      <a:r>
                        <a:rPr sz="2400" b="1" spc="-1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ППЭ</a:t>
                      </a:r>
                      <a:endParaRPr sz="24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920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b="1" spc="-25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(руководителю</a:t>
                      </a:r>
                      <a:r>
                        <a:rPr sz="2400" b="1" spc="-15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ППЭ)!!!!</a:t>
                      </a:r>
                      <a:endParaRPr sz="24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810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99832"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9144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9144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b="1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  <a:r>
                        <a:rPr sz="2400" b="1" spc="-35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spc="-25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несогласии </a:t>
                      </a:r>
                      <a:r>
                        <a:rPr sz="24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sz="2400" b="1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91440" algn="ctr">
                        <a:lnSpc>
                          <a:spcPct val="100000"/>
                        </a:lnSpc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выставленными</a:t>
                      </a:r>
                      <a:endParaRPr sz="2400" b="1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91440" algn="ctr">
                        <a:lnSpc>
                          <a:spcPct val="100000"/>
                        </a:lnSpc>
                      </a:pPr>
                      <a:r>
                        <a:rPr sz="24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баллами</a:t>
                      </a:r>
                      <a:endParaRPr sz="2400" b="1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L="92075" marR="14287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92075" marR="14287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b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r>
                        <a:rPr sz="2400" b="1" spc="-1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течение</a:t>
                      </a:r>
                      <a:r>
                        <a:rPr sz="2400" b="1" spc="1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двух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рабочих</a:t>
                      </a:r>
                      <a:r>
                        <a:rPr sz="2400" b="1" spc="1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дней </a:t>
                      </a:r>
                      <a:r>
                        <a:rPr sz="2400" b="1" spc="5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после </a:t>
                      </a:r>
                      <a:r>
                        <a:rPr sz="2400" b="1" spc="-1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официального объявления </a:t>
                      </a:r>
                      <a:r>
                        <a:rPr sz="2400" b="1" spc="-515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spc="-4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результатов</a:t>
                      </a:r>
                      <a:r>
                        <a:rPr sz="2400" b="1" spc="1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spc="-5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ГИА</a:t>
                      </a:r>
                      <a:r>
                        <a:rPr sz="2400" b="1" spc="-15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spc="-5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</a:t>
                      </a:r>
                      <a:r>
                        <a:rPr lang="ru-RU" sz="2400" b="1" spc="-5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spc="-1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соответствующему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предмету </a:t>
                      </a:r>
                      <a:r>
                        <a:rPr sz="2400" b="1" spc="-515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spc="-15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(директору</a:t>
                      </a:r>
                      <a:r>
                        <a:rPr sz="24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400" b="1" spc="-15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школы)!!!!</a:t>
                      </a:r>
                      <a:endParaRPr sz="24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38735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97861" y="0"/>
            <a:ext cx="2146139" cy="928049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5971" y="1357298"/>
            <a:ext cx="8728029" cy="16183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120" algn="ctr">
              <a:lnSpc>
                <a:spcPct val="100000"/>
              </a:lnSpc>
              <a:spcBef>
                <a:spcPts val="100"/>
              </a:spcBef>
            </a:pPr>
            <a:r>
              <a:rPr sz="2400" b="1" spc="-25" dirty="0">
                <a:solidFill>
                  <a:srgbClr val="FF0000"/>
                </a:solidFill>
                <a:uFill>
                  <a:solidFill>
                    <a:srgbClr val="800000"/>
                  </a:solidFill>
                </a:uFill>
                <a:latin typeface="Arial" pitchFamily="34" charset="0"/>
                <a:cs typeface="Arial" pitchFamily="34" charset="0"/>
              </a:rPr>
              <a:t>fipi.ru</a:t>
            </a:r>
            <a:r>
              <a:rPr sz="2400" b="1" spc="-3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sz="2400" b="1" spc="-7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Федеральный</a:t>
            </a:r>
            <a:r>
              <a:rPr sz="2400" b="1" spc="-3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5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институт</a:t>
            </a:r>
            <a:r>
              <a:rPr sz="2400" b="1" spc="14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1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педагогических</a:t>
            </a:r>
            <a:endParaRPr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98120" algn="ctr">
              <a:lnSpc>
                <a:spcPct val="100000"/>
              </a:lnSpc>
            </a:pPr>
            <a:r>
              <a:rPr sz="2400" b="1" spc="-1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измерений</a:t>
            </a:r>
            <a:endParaRPr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2700" marR="654050" algn="ctr">
              <a:lnSpc>
                <a:spcPct val="100000"/>
              </a:lnSpc>
              <a:spcBef>
                <a:spcPts val="994"/>
              </a:spcBef>
              <a:tabLst>
                <a:tab pos="1595755" algn="l"/>
              </a:tabLst>
            </a:pPr>
            <a:r>
              <a:rPr sz="2400" b="1" spc="-20" dirty="0">
                <a:solidFill>
                  <a:srgbClr val="FF0000"/>
                </a:solidFill>
                <a:uFill>
                  <a:solidFill>
                    <a:srgbClr val="800000"/>
                  </a:solidFill>
                </a:uFill>
                <a:latin typeface="Arial" pitchFamily="34" charset="0"/>
                <a:cs typeface="Arial" pitchFamily="34" charset="0"/>
              </a:rPr>
              <a:t>ege.edu.ru</a:t>
            </a:r>
            <a:r>
              <a:rPr sz="2400" b="1" spc="-2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sz="2400" b="1" spc="-13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3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Официальный</a:t>
            </a:r>
            <a:r>
              <a:rPr sz="2400" b="1" spc="15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5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информационный</a:t>
            </a:r>
            <a:r>
              <a:rPr sz="2400" b="1" spc="-1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spc="-1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портал</a:t>
            </a:r>
            <a:r>
              <a:rPr sz="2400" b="1" spc="-50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ЕГЭ</a:t>
            </a:r>
            <a:endParaRPr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0034" y="3049270"/>
            <a:ext cx="8147472" cy="24596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5885" algn="ctr">
              <a:lnSpc>
                <a:spcPct val="100000"/>
              </a:lnSpc>
              <a:spcBef>
                <a:spcPts val="100"/>
              </a:spcBef>
              <a:tabLst>
                <a:tab pos="1027430" algn="l"/>
                <a:tab pos="5807710" algn="l"/>
                <a:tab pos="8242934" algn="l"/>
              </a:tabLst>
            </a:pPr>
            <a:r>
              <a:rPr sz="2400" b="1" spc="-35" dirty="0">
                <a:solidFill>
                  <a:srgbClr val="FF0000"/>
                </a:solidFill>
                <a:uFill>
                  <a:solidFill>
                    <a:srgbClr val="800000"/>
                  </a:solidFill>
                </a:uFill>
                <a:latin typeface="Arial" pitchFamily="34" charset="0"/>
                <a:cs typeface="Arial" pitchFamily="34" charset="0"/>
              </a:rPr>
              <a:t>o</a:t>
            </a:r>
            <a:r>
              <a:rPr sz="2400" b="1" spc="-40" dirty="0">
                <a:solidFill>
                  <a:srgbClr val="FF0000"/>
                </a:solidFill>
                <a:uFill>
                  <a:solidFill>
                    <a:srgbClr val="800000"/>
                  </a:solidFill>
                </a:uFill>
                <a:latin typeface="Arial" pitchFamily="34" charset="0"/>
                <a:cs typeface="Arial" pitchFamily="34" charset="0"/>
              </a:rPr>
              <a:t>br</a:t>
            </a:r>
            <a:r>
              <a:rPr sz="2400" b="1" spc="-35" dirty="0">
                <a:solidFill>
                  <a:srgbClr val="FF0000"/>
                </a:solidFill>
                <a:uFill>
                  <a:solidFill>
                    <a:srgbClr val="800000"/>
                  </a:solidFill>
                </a:uFill>
                <a:latin typeface="Arial" pitchFamily="34" charset="0"/>
                <a:cs typeface="Arial" pitchFamily="34" charset="0"/>
              </a:rPr>
              <a:t>n</a:t>
            </a:r>
            <a:r>
              <a:rPr sz="2400" b="1" spc="-40" dirty="0">
                <a:solidFill>
                  <a:srgbClr val="FF0000"/>
                </a:solidFill>
                <a:uFill>
                  <a:solidFill>
                    <a:srgbClr val="800000"/>
                  </a:solidFill>
                </a:uFill>
                <a:latin typeface="Arial" pitchFamily="34" charset="0"/>
                <a:cs typeface="Arial" pitchFamily="34" charset="0"/>
              </a:rPr>
              <a:t>a</a:t>
            </a:r>
            <a:r>
              <a:rPr sz="2400" b="1" spc="-45" dirty="0">
                <a:solidFill>
                  <a:srgbClr val="FF0000"/>
                </a:solidFill>
                <a:uFill>
                  <a:solidFill>
                    <a:srgbClr val="800000"/>
                  </a:solidFill>
                </a:uFill>
                <a:latin typeface="Arial" pitchFamily="34" charset="0"/>
                <a:cs typeface="Arial" pitchFamily="34" charset="0"/>
              </a:rPr>
              <a:t>d</a:t>
            </a:r>
            <a:r>
              <a:rPr sz="2400" b="1" spc="-35" dirty="0">
                <a:solidFill>
                  <a:srgbClr val="FF0000"/>
                </a:solidFill>
                <a:uFill>
                  <a:solidFill>
                    <a:srgbClr val="800000"/>
                  </a:solidFill>
                </a:uFill>
                <a:latin typeface="Arial" pitchFamily="34" charset="0"/>
                <a:cs typeface="Arial" pitchFamily="34" charset="0"/>
              </a:rPr>
              <a:t>zo</a:t>
            </a:r>
            <a:r>
              <a:rPr sz="2400" b="1" spc="-280" dirty="0">
                <a:solidFill>
                  <a:srgbClr val="FF0000"/>
                </a:solidFill>
                <a:uFill>
                  <a:solidFill>
                    <a:srgbClr val="800000"/>
                  </a:solidFill>
                </a:uFill>
                <a:latin typeface="Arial" pitchFamily="34" charset="0"/>
                <a:cs typeface="Arial" pitchFamily="34" charset="0"/>
              </a:rPr>
              <a:t>r</a:t>
            </a:r>
            <a:r>
              <a:rPr sz="2400" b="1" spc="-45" dirty="0">
                <a:solidFill>
                  <a:srgbClr val="FF0000"/>
                </a:solidFill>
                <a:uFill>
                  <a:solidFill>
                    <a:srgbClr val="800000"/>
                  </a:solidFill>
                </a:uFill>
                <a:latin typeface="Arial" pitchFamily="34" charset="0"/>
                <a:cs typeface="Arial" pitchFamily="34" charset="0"/>
              </a:rPr>
              <a:t>.</a:t>
            </a:r>
            <a:r>
              <a:rPr sz="2400" b="1" spc="-40" dirty="0">
                <a:solidFill>
                  <a:srgbClr val="FF0000"/>
                </a:solidFill>
                <a:uFill>
                  <a:solidFill>
                    <a:srgbClr val="800000"/>
                  </a:solidFill>
                </a:uFill>
                <a:latin typeface="Arial" pitchFamily="34" charset="0"/>
                <a:cs typeface="Arial" pitchFamily="34" charset="0"/>
              </a:rPr>
              <a:t>g</a:t>
            </a:r>
            <a:r>
              <a:rPr sz="2400" b="1" spc="-85" dirty="0">
                <a:solidFill>
                  <a:srgbClr val="FF0000"/>
                </a:solidFill>
                <a:uFill>
                  <a:solidFill>
                    <a:srgbClr val="800000"/>
                  </a:solidFill>
                </a:uFill>
                <a:latin typeface="Arial" pitchFamily="34" charset="0"/>
                <a:cs typeface="Arial" pitchFamily="34" charset="0"/>
              </a:rPr>
              <a:t>o</a:t>
            </a:r>
            <a:r>
              <a:rPr sz="2400" b="1" spc="-254" dirty="0">
                <a:solidFill>
                  <a:srgbClr val="FF0000"/>
                </a:solidFill>
                <a:uFill>
                  <a:solidFill>
                    <a:srgbClr val="800000"/>
                  </a:solidFill>
                </a:uFill>
                <a:latin typeface="Arial" pitchFamily="34" charset="0"/>
                <a:cs typeface="Arial" pitchFamily="34" charset="0"/>
              </a:rPr>
              <a:t>v</a:t>
            </a:r>
            <a:r>
              <a:rPr sz="2400" b="1" spc="-45" dirty="0">
                <a:solidFill>
                  <a:srgbClr val="FF0000"/>
                </a:solidFill>
                <a:uFill>
                  <a:solidFill>
                    <a:srgbClr val="800000"/>
                  </a:solidFill>
                </a:uFill>
                <a:latin typeface="Arial" pitchFamily="34" charset="0"/>
                <a:cs typeface="Arial" pitchFamily="34" charset="0"/>
              </a:rPr>
              <a:t>.</a:t>
            </a:r>
            <a:r>
              <a:rPr sz="2400" b="1" spc="-30" dirty="0">
                <a:solidFill>
                  <a:srgbClr val="FF0000"/>
                </a:solidFill>
                <a:uFill>
                  <a:solidFill>
                    <a:srgbClr val="800000"/>
                  </a:solidFill>
                </a:uFill>
                <a:latin typeface="Arial" pitchFamily="34" charset="0"/>
                <a:cs typeface="Arial" pitchFamily="34" charset="0"/>
              </a:rPr>
              <a:t>r</a:t>
            </a:r>
            <a:r>
              <a:rPr sz="2400" b="1" dirty="0">
                <a:solidFill>
                  <a:srgbClr val="FF0000"/>
                </a:solidFill>
                <a:uFill>
                  <a:solidFill>
                    <a:srgbClr val="800000"/>
                  </a:solidFill>
                </a:uFill>
                <a:latin typeface="Arial" pitchFamily="34" charset="0"/>
                <a:cs typeface="Arial" pitchFamily="34" charset="0"/>
              </a:rPr>
              <a:t>u</a:t>
            </a:r>
            <a:r>
              <a:rPr sz="2400" b="1" spc="-2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sz="2400" b="1" spc="-7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2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</a:t>
            </a:r>
            <a:r>
              <a:rPr sz="2400" b="1" spc="-15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sz="2400" b="1" spc="-1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sz="2400" b="1" spc="-15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sz="2400" b="1" spc="-2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sz="2400" b="1" spc="-15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sz="2400" b="1" spc="-1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</a:t>
            </a:r>
            <a:r>
              <a:rPr sz="2400" b="1" spc="-15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ь</a:t>
            </a:r>
            <a:r>
              <a:rPr sz="2400" b="1" spc="-1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sz="2400" b="1" spc="-15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sz="24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sz="2400" b="1" spc="15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служба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3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sz="24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sz="2400" b="1" spc="13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1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sz="2400" b="1" spc="5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sz="2400" b="1" spc="15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sz="2400" b="1" spc="1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зо</a:t>
            </a:r>
            <a:r>
              <a:rPr sz="2400" b="1" spc="-45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sz="24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ув  сфере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25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sz="2400" b="1" spc="-3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бр</a:t>
            </a:r>
            <a:r>
              <a:rPr sz="2400" b="1" spc="-25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азо</a:t>
            </a:r>
            <a:r>
              <a:rPr sz="2400" b="1" spc="-3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sz="2400" b="1" spc="-25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ани</a:t>
            </a:r>
            <a:r>
              <a:rPr sz="24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sz="2400" b="1" spc="15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sz="2400" b="1" spc="-16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sz="2400" b="1" spc="-7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уки</a:t>
            </a:r>
            <a:endParaRPr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2700" marR="5080" algn="ctr">
              <a:lnSpc>
                <a:spcPct val="100000"/>
              </a:lnSpc>
              <a:spcBef>
                <a:spcPts val="1105"/>
              </a:spcBef>
            </a:pPr>
            <a:r>
              <a:rPr lang="ru-RU" sz="2400" b="1" spc="-45" dirty="0">
                <a:solidFill>
                  <a:srgbClr val="FF0000"/>
                </a:solidFill>
                <a:uFill>
                  <a:solidFill>
                    <a:srgbClr val="800000"/>
                  </a:solidFill>
                </a:uFill>
                <a:latin typeface="Arial" pitchFamily="34" charset="0"/>
                <a:cs typeface="Arial" pitchFamily="34" charset="0"/>
                <a:hlinkClick r:id="rId2"/>
              </a:rPr>
              <a:t> </a:t>
            </a:r>
            <a:r>
              <a:rPr sz="2400" b="1" spc="-45">
                <a:solidFill>
                  <a:srgbClr val="FF0000"/>
                </a:solidFill>
                <a:uFill>
                  <a:solidFill>
                    <a:srgbClr val="800000"/>
                  </a:solidFill>
                </a:uFill>
                <a:latin typeface="Arial" pitchFamily="34" charset="0"/>
                <a:cs typeface="Arial" pitchFamily="34" charset="0"/>
                <a:hlinkClick r:id="rId2"/>
              </a:rPr>
              <a:t>www.rustest.ru </a:t>
            </a:r>
            <a:r>
              <a:rPr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sz="2400" b="1" spc="-3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Официальный </a:t>
            </a:r>
            <a:r>
              <a:rPr sz="2400" b="1" spc="3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сайт </a:t>
            </a:r>
            <a:r>
              <a:rPr sz="2400" b="1" spc="-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Федерального </a:t>
            </a:r>
            <a:r>
              <a:rPr sz="2400" b="1" spc="1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центра </a:t>
            </a:r>
            <a:r>
              <a:rPr sz="2400" b="1" spc="-51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Тестирования</a:t>
            </a:r>
            <a:endParaRPr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2700" marR="1336675" algn="ctr">
              <a:lnSpc>
                <a:spcPct val="100000"/>
              </a:lnSpc>
              <a:spcBef>
                <a:spcPts val="695"/>
              </a:spcBef>
            </a:pPr>
            <a:r>
              <a:rPr sz="2400" b="1" spc="-45" dirty="0">
                <a:solidFill>
                  <a:srgbClr val="FF0000"/>
                </a:solidFill>
                <a:uFill>
                  <a:solidFill>
                    <a:srgbClr val="800000"/>
                  </a:solidFill>
                </a:uFill>
                <a:latin typeface="Arial" pitchFamily="34" charset="0"/>
                <a:cs typeface="Arial" pitchFamily="34" charset="0"/>
              </a:rPr>
              <a:t>mon.gov.ru</a:t>
            </a:r>
            <a:r>
              <a:rPr sz="2400" b="1" spc="-4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sz="2400" b="1" spc="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Министерство </a:t>
            </a:r>
            <a:r>
              <a:rPr sz="2400" b="1" spc="-2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образования</a:t>
            </a:r>
            <a:r>
              <a:rPr sz="2400" b="1" spc="-2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sz="2400" b="1" spc="-2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науки </a:t>
            </a:r>
            <a:r>
              <a:rPr sz="2400" b="1" spc="-51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Российской</a:t>
            </a:r>
            <a:r>
              <a:rPr sz="2400" b="1" spc="-2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Федерации</a:t>
            </a:r>
            <a:endParaRPr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830194" y="479552"/>
            <a:ext cx="39516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 Black" pitchFamily="34" charset="0"/>
                <a:cs typeface="Arial" pitchFamily="34" charset="0"/>
              </a:rPr>
              <a:t>С</a:t>
            </a:r>
            <a:r>
              <a:rPr sz="2400" spc="-10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 Black" pitchFamily="34" charset="0"/>
                <a:cs typeface="Arial" pitchFamily="34" charset="0"/>
              </a:rPr>
              <a:t>А</a:t>
            </a:r>
            <a:r>
              <a:rPr sz="2400" spc="-1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 Black" pitchFamily="34" charset="0"/>
                <a:cs typeface="Arial" pitchFamily="34" charset="0"/>
              </a:rPr>
              <a:t>Й</a:t>
            </a:r>
            <a:r>
              <a:rPr sz="2400" spc="-9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 Black" pitchFamily="34" charset="0"/>
                <a:cs typeface="Arial" pitchFamily="34" charset="0"/>
              </a:rPr>
              <a:t>Т</a:t>
            </a:r>
            <a:r>
              <a:rPr sz="24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 Black" pitchFamily="34" charset="0"/>
                <a:cs typeface="Arial" pitchFamily="34" charset="0"/>
              </a:rPr>
              <a:t>Ы</a:t>
            </a:r>
            <a:r>
              <a:rPr lang="ru-RU" sz="24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 Black" pitchFamily="34" charset="0"/>
                <a:cs typeface="Arial" pitchFamily="34" charset="0"/>
              </a:rPr>
              <a:t> </a:t>
            </a:r>
            <a:r>
              <a:rPr sz="2400" spc="-229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 Black" pitchFamily="34" charset="0"/>
                <a:cs typeface="Arial" pitchFamily="34" charset="0"/>
              </a:rPr>
              <a:t> </a:t>
            </a:r>
            <a:r>
              <a:rPr sz="2400" spc="9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 Black" pitchFamily="34" charset="0"/>
                <a:cs typeface="Arial" pitchFamily="34" charset="0"/>
              </a:rPr>
              <a:t>В</a:t>
            </a:r>
            <a:r>
              <a:rPr lang="ru-RU" sz="2400" spc="9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 Black" pitchFamily="34" charset="0"/>
                <a:cs typeface="Arial" pitchFamily="34" charset="0"/>
              </a:rPr>
              <a:t>  </a:t>
            </a:r>
            <a:r>
              <a:rPr sz="2400" spc="-9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 Black" pitchFamily="34" charset="0"/>
                <a:cs typeface="Arial" pitchFamily="34" charset="0"/>
              </a:rPr>
              <a:t>П</a:t>
            </a:r>
            <a:r>
              <a:rPr sz="2400" spc="-8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 Black" pitchFamily="34" charset="0"/>
                <a:cs typeface="Arial" pitchFamily="34" charset="0"/>
              </a:rPr>
              <a:t>О</a:t>
            </a:r>
            <a:r>
              <a:rPr sz="2400" spc="-9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 Black" pitchFamily="34" charset="0"/>
                <a:cs typeface="Arial" pitchFamily="34" charset="0"/>
              </a:rPr>
              <a:t>М</a:t>
            </a:r>
            <a:r>
              <a:rPr sz="2400" spc="-8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 Black" pitchFamily="34" charset="0"/>
                <a:cs typeface="Arial" pitchFamily="34" charset="0"/>
              </a:rPr>
              <a:t>ОЩ</a:t>
            </a:r>
            <a:r>
              <a:rPr sz="24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 Black" pitchFamily="34" charset="0"/>
                <a:cs typeface="Arial" pitchFamily="34" charset="0"/>
              </a:rPr>
              <a:t>Ь</a:t>
            </a:r>
            <a:endParaRPr sz="240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44637" y="5767613"/>
            <a:ext cx="1999363" cy="109038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542" y="0"/>
            <a:ext cx="1060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i="1" spc="-5" dirty="0">
                <a:solidFill>
                  <a:srgbClr val="C00000"/>
                </a:solidFill>
                <a:latin typeface="Calibri Light"/>
                <a:cs typeface="Calibri Light"/>
              </a:rPr>
              <a:t> 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7542" y="383235"/>
            <a:ext cx="8007862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2800" spc="-1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Участники</a:t>
            </a:r>
            <a:r>
              <a:rPr sz="2800" spc="-3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sz="2800" spc="-5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ЕГЭ</a:t>
            </a:r>
            <a:endParaRPr sz="280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85852" y="980389"/>
            <a:ext cx="7858148" cy="232243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1075055" indent="13335" algn="ctr">
              <a:lnSpc>
                <a:spcPts val="3110"/>
              </a:lnSpc>
              <a:spcBef>
                <a:spcPts val="409"/>
              </a:spcBef>
            </a:pPr>
            <a:r>
              <a:rPr sz="2400" b="1" spc="-1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обучающиеся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sz="2400" b="1" spc="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освоившие</a:t>
            </a:r>
            <a:r>
              <a:rPr sz="2400" b="1" spc="-5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основныобщеобразовательные</a:t>
            </a:r>
            <a:r>
              <a:rPr sz="2400" b="1" spc="1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программы</a:t>
            </a:r>
            <a:r>
              <a:rPr lang="ru-RU"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среднего</a:t>
            </a:r>
            <a:r>
              <a:rPr sz="2400" b="1" spc="15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5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общего</a:t>
            </a:r>
            <a:r>
              <a:rPr sz="2400" b="1" spc="-5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образования </a:t>
            </a:r>
            <a:endParaRPr lang="ru-RU" sz="2400" b="1" spc="-5" dirty="0">
              <a:solidFill>
                <a:srgbClr val="001F5F"/>
              </a:solidFill>
              <a:latin typeface="Arial" pitchFamily="34" charset="0"/>
              <a:cs typeface="Arial" pitchFamily="34" charset="0"/>
            </a:endParaRPr>
          </a:p>
          <a:p>
            <a:pPr marL="12700" algn="ctr">
              <a:lnSpc>
                <a:spcPts val="2790"/>
              </a:lnSpc>
            </a:pPr>
            <a:r>
              <a:rPr sz="2400" b="1" spc="-5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sz="2400" b="1" u="heavy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 pitchFamily="34" charset="0"/>
                <a:cs typeface="Arial" pitchFamily="34" charset="0"/>
              </a:rPr>
              <a:t>допущенные</a:t>
            </a:r>
            <a:r>
              <a:rPr sz="2400" b="1" spc="35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установленном</a:t>
            </a:r>
            <a:r>
              <a:rPr sz="2400" b="1" spc="5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порядке</a:t>
            </a:r>
            <a:r>
              <a:rPr sz="2400" b="1" spc="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sz="2400" b="1" spc="-60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государственной</a:t>
            </a:r>
            <a:r>
              <a:rPr sz="2400" b="1" spc="4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(итоговой) </a:t>
            </a:r>
            <a:r>
              <a:rPr sz="2400" b="1" spc="-1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аттестации </a:t>
            </a:r>
            <a:r>
              <a:rPr sz="2400" b="1" spc="-5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b="1" spc="-5" dirty="0">
              <a:solidFill>
                <a:srgbClr val="001F5F"/>
              </a:solidFill>
              <a:latin typeface="Arial" pitchFamily="34" charset="0"/>
              <a:cs typeface="Arial" pitchFamily="34" charset="0"/>
            </a:endParaRPr>
          </a:p>
          <a:p>
            <a:pPr marL="12700" algn="ctr">
              <a:lnSpc>
                <a:spcPts val="2790"/>
              </a:lnSpc>
            </a:pPr>
            <a:r>
              <a:rPr sz="2400" b="1" spc="-1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sz="24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выпускники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текущего</a:t>
            </a:r>
            <a:r>
              <a:rPr sz="24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3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года).</a:t>
            </a:r>
            <a:endParaRPr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81877" y="3355973"/>
            <a:ext cx="2762122" cy="341630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26186" y="3616196"/>
            <a:ext cx="5688888" cy="18024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50000"/>
              </a:lnSpc>
              <a:spcBef>
                <a:spcPts val="100"/>
              </a:spcBef>
            </a:pPr>
            <a:r>
              <a:rPr sz="2000" b="1" dirty="0">
                <a:solidFill>
                  <a:srgbClr val="252573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sz="2000" b="1" spc="-5" dirty="0">
                <a:solidFill>
                  <a:srgbClr val="25257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15" dirty="0">
                <a:solidFill>
                  <a:srgbClr val="252573"/>
                </a:solidFill>
                <a:latin typeface="Arial" pitchFamily="34" charset="0"/>
                <a:cs typeface="Arial" pitchFamily="34" charset="0"/>
              </a:rPr>
              <a:t>прохождению</a:t>
            </a:r>
            <a:r>
              <a:rPr sz="2000" b="1" spc="-5" dirty="0">
                <a:solidFill>
                  <a:srgbClr val="25257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solidFill>
                  <a:srgbClr val="252573"/>
                </a:solidFill>
                <a:latin typeface="Arial" pitchFamily="34" charset="0"/>
                <a:cs typeface="Arial" pitchFamily="34" charset="0"/>
              </a:rPr>
              <a:t>ГИА </a:t>
            </a:r>
            <a:r>
              <a:rPr sz="2000" b="1" spc="-10" dirty="0">
                <a:solidFill>
                  <a:srgbClr val="252573"/>
                </a:solidFill>
                <a:latin typeface="Arial" pitchFamily="34" charset="0"/>
                <a:cs typeface="Arial" pitchFamily="34" charset="0"/>
              </a:rPr>
              <a:t>допускаются</a:t>
            </a:r>
            <a:r>
              <a:rPr sz="2000" b="1" dirty="0">
                <a:solidFill>
                  <a:srgbClr val="25257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252573"/>
                </a:solidFill>
                <a:latin typeface="Arial" pitchFamily="34" charset="0"/>
                <a:cs typeface="Arial" pitchFamily="34" charset="0"/>
              </a:rPr>
              <a:t>учащиеся,</a:t>
            </a:r>
            <a:r>
              <a:rPr sz="2000" b="1" spc="-15" dirty="0">
                <a:solidFill>
                  <a:srgbClr val="25257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имеющие </a:t>
            </a:r>
            <a:r>
              <a:rPr sz="2000" b="1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академической</a:t>
            </a:r>
            <a:r>
              <a:rPr sz="2000" b="1" spc="-2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задолженности</a:t>
            </a:r>
            <a:r>
              <a:rPr sz="2000" b="1" spc="2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</a:t>
            </a:r>
            <a:r>
              <a:rPr sz="2000" b="1" spc="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всем </a:t>
            </a:r>
            <a:r>
              <a:rPr sz="2000" b="1" spc="-38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предметам</a:t>
            </a:r>
            <a:r>
              <a:rPr sz="2000" b="1" spc="-2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sz="2000" b="1" spc="-5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имеющие</a:t>
            </a:r>
            <a:r>
              <a:rPr sz="2000" b="1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«зачет»</a:t>
            </a:r>
            <a:r>
              <a:rPr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</a:t>
            </a:r>
            <a:r>
              <a:rPr sz="2000" b="1" spc="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итоговому </a:t>
            </a:r>
            <a:r>
              <a:rPr sz="2000" b="1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сочинению</a:t>
            </a:r>
            <a:endParaRPr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97861" y="0"/>
            <a:ext cx="2146139" cy="92804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3C4FF012-32D9-A094-278C-718B71A97F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xmlns="" id="{69C72B58-9500-111D-19D5-215776914D62}"/>
              </a:ext>
            </a:extLst>
          </p:cNvPr>
          <p:cNvSpPr txBox="1"/>
          <p:nvPr/>
        </p:nvSpPr>
        <p:spPr>
          <a:xfrm>
            <a:off x="707542" y="0"/>
            <a:ext cx="1060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i="1" spc="-5" dirty="0">
                <a:solidFill>
                  <a:srgbClr val="C00000"/>
                </a:solidFill>
                <a:latin typeface="Calibri Light"/>
                <a:cs typeface="Calibri Light"/>
              </a:rPr>
              <a:t> 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xmlns="" id="{10F3E62A-97FB-21FF-1874-19FC62FCE38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07542" y="383235"/>
            <a:ext cx="6290319" cy="13048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ru-RU" sz="2800" spc="-10" dirty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Итоговое сочинение</a:t>
            </a:r>
            <a:br>
              <a:rPr lang="ru-RU" sz="2800" spc="-10" dirty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</a:br>
            <a:r>
              <a:rPr lang="ru-RU" sz="2800" spc="-10" dirty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- допуск к ГИА действует бессрочно</a:t>
            </a:r>
            <a:endParaRPr sz="2800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xmlns="" id="{673E6A11-84A7-EC50-3D38-DB8143E12B2C}"/>
              </a:ext>
            </a:extLst>
          </p:cNvPr>
          <p:cNvSpPr txBox="1"/>
          <p:nvPr/>
        </p:nvSpPr>
        <p:spPr>
          <a:xfrm>
            <a:off x="3347864" y="1713650"/>
            <a:ext cx="3096344" cy="1318437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1075055" indent="13335" algn="ctr">
              <a:lnSpc>
                <a:spcPts val="3110"/>
              </a:lnSpc>
              <a:spcBef>
                <a:spcPts val="409"/>
              </a:spcBef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04.12.2024</a:t>
            </a:r>
          </a:p>
          <a:p>
            <a:pPr marL="12700" marR="1075055" indent="13335" algn="ctr">
              <a:lnSpc>
                <a:spcPts val="3110"/>
              </a:lnSpc>
              <a:spcBef>
                <a:spcPts val="409"/>
              </a:spcBef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05.02.2025</a:t>
            </a:r>
          </a:p>
          <a:p>
            <a:pPr marL="12700" marR="1075055" indent="13335" algn="ctr">
              <a:lnSpc>
                <a:spcPts val="3110"/>
              </a:lnSpc>
              <a:spcBef>
                <a:spcPts val="409"/>
              </a:spcBef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09.04.2025</a:t>
            </a:r>
            <a:endParaRPr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object 4">
            <a:extLst>
              <a:ext uri="{FF2B5EF4-FFF2-40B4-BE49-F238E27FC236}">
                <a16:creationId xmlns:a16="http://schemas.microsoft.com/office/drawing/2014/main" xmlns="" id="{F6730A96-82DD-AAA8-3E16-E074F9B4F5E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97861" y="0"/>
            <a:ext cx="2146139" cy="92804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9BABD58-12B9-908C-8EE2-D08FD856B893}"/>
              </a:ext>
            </a:extLst>
          </p:cNvPr>
          <p:cNvSpPr txBox="1"/>
          <p:nvPr/>
        </p:nvSpPr>
        <p:spPr>
          <a:xfrm>
            <a:off x="215516" y="3152566"/>
            <a:ext cx="87129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Начало-10.00</a:t>
            </a:r>
          </a:p>
          <a:p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Продолжительность-3 часа 55 минут</a:t>
            </a:r>
          </a:p>
          <a:p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 проведения-МБОУ Старостаничная СОШ</a:t>
            </a:r>
          </a:p>
          <a:p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проведении необходимо иметь-гелевую ручку с чернилами черного цвета, паспорт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063CF1A-C627-56BA-D1E9-752D91CB5559}"/>
              </a:ext>
            </a:extLst>
          </p:cNvPr>
          <p:cNvSpPr txBox="1"/>
          <p:nvPr/>
        </p:nvSpPr>
        <p:spPr>
          <a:xfrm>
            <a:off x="424541" y="4655870"/>
            <a:ext cx="7646389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 ИС - зачет/незачет</a:t>
            </a:r>
          </a:p>
          <a:p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Сроки ознакомления с результатами итогового сочинения</a:t>
            </a:r>
          </a:p>
          <a:p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04.12.2024 - до 18.12.2024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05.02.2025 - до 19.02.2025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09.04.2025 – до 21.04.2025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81695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4642" y="162560"/>
            <a:ext cx="8779358" cy="172212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805"/>
              </a:spcBef>
            </a:pP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Заявление</a:t>
            </a:r>
            <a:r>
              <a:rPr sz="2400" b="1" spc="-1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mbria"/>
                <a:cs typeface="Cambria"/>
              </a:rPr>
              <a:t>на</a:t>
            </a:r>
            <a:r>
              <a:rPr sz="2400" b="1" spc="-1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mbria"/>
                <a:cs typeface="Cambria"/>
              </a:rPr>
              <a:t>участие</a:t>
            </a:r>
            <a:r>
              <a:rPr sz="2400" b="1" spc="-1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mbria"/>
                <a:cs typeface="Cambria"/>
              </a:rPr>
              <a:t>в</a:t>
            </a:r>
            <a:r>
              <a:rPr sz="2400" b="1" spc="-1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mbria"/>
                <a:cs typeface="Cambria"/>
              </a:rPr>
              <a:t>ЕГЭ</a:t>
            </a:r>
            <a:endParaRPr sz="2400">
              <a:solidFill>
                <a:srgbClr val="FF0000"/>
              </a:solidFill>
              <a:latin typeface="Cambria"/>
              <a:cs typeface="Cambria"/>
            </a:endParaRPr>
          </a:p>
          <a:p>
            <a:pPr marL="241300" marR="5080" indent="-161925" algn="ctr">
              <a:lnSpc>
                <a:spcPts val="2590"/>
              </a:lnSpc>
              <a:spcBef>
                <a:spcPts val="1040"/>
              </a:spcBef>
            </a:pPr>
            <a:r>
              <a:rPr sz="2400" dirty="0">
                <a:solidFill>
                  <a:srgbClr val="001F5F"/>
                </a:solidFill>
                <a:latin typeface="Cambria"/>
                <a:cs typeface="Cambria"/>
              </a:rPr>
              <a:t>с указанием предметов, </a:t>
            </a:r>
            <a:r>
              <a:rPr sz="2400" spc="-15" dirty="0">
                <a:solidFill>
                  <a:srgbClr val="001F5F"/>
                </a:solidFill>
                <a:latin typeface="Cambria"/>
                <a:cs typeface="Cambria"/>
              </a:rPr>
              <a:t>которые </a:t>
            </a:r>
            <a:r>
              <a:rPr sz="2400" spc="-10" dirty="0">
                <a:solidFill>
                  <a:srgbClr val="001F5F"/>
                </a:solidFill>
                <a:latin typeface="Cambria"/>
                <a:cs typeface="Cambria"/>
              </a:rPr>
              <a:t>выпускник </a:t>
            </a:r>
            <a:r>
              <a:rPr sz="2400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mbria"/>
                <a:cs typeface="Cambria"/>
              </a:rPr>
              <a:t>собирается</a:t>
            </a:r>
            <a:r>
              <a:rPr sz="2400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001F5F"/>
                </a:solidFill>
                <a:latin typeface="Cambria"/>
                <a:cs typeface="Cambria"/>
              </a:rPr>
              <a:t>сдавать,</a:t>
            </a:r>
            <a:r>
              <a:rPr sz="2400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spc="-15" dirty="0">
                <a:solidFill>
                  <a:srgbClr val="001F5F"/>
                </a:solidFill>
                <a:latin typeface="Cambria"/>
                <a:cs typeface="Cambria"/>
              </a:rPr>
              <a:t>необходимо</a:t>
            </a:r>
            <a:r>
              <a:rPr sz="2400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spc="-15" dirty="0">
                <a:solidFill>
                  <a:srgbClr val="001F5F"/>
                </a:solidFill>
                <a:latin typeface="Cambria"/>
                <a:cs typeface="Cambria"/>
              </a:rPr>
              <a:t>подать</a:t>
            </a:r>
            <a:endParaRPr sz="2400">
              <a:latin typeface="Cambria"/>
              <a:cs typeface="Cambria"/>
            </a:endParaRPr>
          </a:p>
          <a:p>
            <a:pPr marL="12700" algn="ctr">
              <a:lnSpc>
                <a:spcPct val="100000"/>
              </a:lnSpc>
              <a:spcBef>
                <a:spcPts val="670"/>
              </a:spcBef>
            </a:pP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не</a:t>
            </a:r>
            <a:r>
              <a:rPr sz="2400" b="1" spc="-2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позднее</a:t>
            </a:r>
            <a:r>
              <a:rPr sz="2400" b="1" spc="-3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mbria"/>
                <a:cs typeface="Cambria"/>
              </a:rPr>
              <a:t>1</a:t>
            </a: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 февраля</a:t>
            </a:r>
            <a:r>
              <a:rPr sz="2400" spc="-5" dirty="0">
                <a:solidFill>
                  <a:srgbClr val="FF0000"/>
                </a:solidFill>
                <a:latin typeface="Cambria"/>
                <a:cs typeface="Cambria"/>
              </a:rPr>
              <a:t>.</a:t>
            </a:r>
            <a:endParaRPr sz="2400">
              <a:solidFill>
                <a:srgbClr val="FF0000"/>
              </a:solidFill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28794" y="2428868"/>
            <a:ext cx="5546725" cy="369963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97861" y="5929951"/>
            <a:ext cx="2146139" cy="92804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8442" y="246126"/>
            <a:ext cx="8569838" cy="246388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41300" marR="70485" indent="-228600">
              <a:lnSpc>
                <a:spcPct val="90000"/>
              </a:lnSpc>
              <a:spcBef>
                <a:spcPts val="385"/>
              </a:spcBef>
              <a:tabLst>
                <a:tab pos="241300" algn="l"/>
              </a:tabLst>
            </a:pPr>
            <a:r>
              <a:rPr lang="ru-RU" sz="2400" b="1" dirty="0">
                <a:solidFill>
                  <a:srgbClr val="001F5F"/>
                </a:solidFill>
                <a:latin typeface="Cambria"/>
                <a:cs typeface="Cambria"/>
              </a:rPr>
              <a:t>    </a:t>
            </a:r>
          </a:p>
          <a:p>
            <a:pPr marL="241300" marR="70485" indent="-228600" algn="ctr">
              <a:lnSpc>
                <a:spcPct val="90000"/>
              </a:lnSpc>
              <a:spcBef>
                <a:spcPts val="385"/>
              </a:spcBef>
              <a:tabLst>
                <a:tab pos="241300" algn="l"/>
              </a:tabLst>
            </a:pPr>
            <a:r>
              <a:rPr sz="2400" b="1">
                <a:solidFill>
                  <a:srgbClr val="001F5F"/>
                </a:solidFill>
                <a:latin typeface="Cambria"/>
                <a:cs typeface="Cambria"/>
              </a:rPr>
              <a:t>Для</a:t>
            </a:r>
            <a:r>
              <a:rPr sz="2400" b="1" spc="-1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получения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аттестата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выпускники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текущего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5">
                <a:solidFill>
                  <a:srgbClr val="001F5F"/>
                </a:solidFill>
                <a:latin typeface="Cambria"/>
                <a:cs typeface="Cambria"/>
              </a:rPr>
              <a:t>года </a:t>
            </a:r>
            <a:endParaRPr lang="ru-RU" sz="2400" b="1" spc="-45" dirty="0">
              <a:solidFill>
                <a:srgbClr val="001F5F"/>
              </a:solidFill>
              <a:latin typeface="Cambria"/>
              <a:cs typeface="Cambria"/>
            </a:endParaRPr>
          </a:p>
          <a:p>
            <a:pPr marL="241300" marR="70485" indent="-228600" algn="ctr">
              <a:lnSpc>
                <a:spcPct val="90000"/>
              </a:lnSpc>
              <a:spcBef>
                <a:spcPts val="385"/>
              </a:spcBef>
              <a:tabLst>
                <a:tab pos="241300" algn="l"/>
              </a:tabLst>
            </a:pPr>
            <a:r>
              <a:rPr sz="2400" b="1" spc="-5">
                <a:solidFill>
                  <a:srgbClr val="001F5F"/>
                </a:solidFill>
                <a:latin typeface="Cambria"/>
                <a:cs typeface="Cambria"/>
              </a:rPr>
              <a:t>сдают 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обязательные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предметы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>
                <a:solidFill>
                  <a:srgbClr val="001F5F"/>
                </a:solidFill>
                <a:latin typeface="Cambria"/>
                <a:cs typeface="Cambria"/>
              </a:rPr>
              <a:t>–</a:t>
            </a:r>
            <a:r>
              <a:rPr sz="2400" b="1" spc="-5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endParaRPr lang="ru-RU" sz="2400" b="1" spc="-5" dirty="0">
              <a:solidFill>
                <a:srgbClr val="001F5F"/>
              </a:solidFill>
              <a:latin typeface="Cambria"/>
              <a:cs typeface="Cambria"/>
            </a:endParaRPr>
          </a:p>
          <a:p>
            <a:pPr marL="241300" marR="70485" indent="-228600" algn="ctr">
              <a:lnSpc>
                <a:spcPct val="90000"/>
              </a:lnSpc>
              <a:spcBef>
                <a:spcPts val="385"/>
              </a:spcBef>
              <a:tabLst>
                <a:tab pos="241300" algn="l"/>
              </a:tabLst>
            </a:pPr>
            <a:r>
              <a:rPr sz="2400" b="1" spc="-20">
                <a:solidFill>
                  <a:srgbClr val="001F5F"/>
                </a:solidFill>
                <a:latin typeface="Cambria"/>
                <a:cs typeface="Cambria"/>
              </a:rPr>
              <a:t>русский</a:t>
            </a:r>
            <a:r>
              <a:rPr sz="2400" b="1" spc="1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язык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 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математику.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01F5F"/>
              </a:buClr>
            </a:pPr>
            <a:endParaRPr sz="365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tabLst>
                <a:tab pos="241300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Сдать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можно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любое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количество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предметов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из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списка</a:t>
            </a:r>
            <a:r>
              <a:rPr sz="2400" b="1" dirty="0">
                <a:latin typeface="Cambria"/>
                <a:cs typeface="Cambria"/>
              </a:rPr>
              <a:t>.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14612" y="2857496"/>
            <a:ext cx="5286412" cy="36798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ts val="2615"/>
              </a:lnSpc>
              <a:spcBef>
                <a:spcPts val="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Русский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язык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Математика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0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Физика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Химия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Биология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0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30" dirty="0">
                <a:solidFill>
                  <a:srgbClr val="001F5F"/>
                </a:solidFill>
                <a:latin typeface="Cambria"/>
                <a:cs typeface="Cambria"/>
              </a:rPr>
              <a:t>География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История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Информатика</a:t>
            </a:r>
            <a:r>
              <a:rPr sz="22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ИКТ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0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30">
                <a:solidFill>
                  <a:srgbClr val="001F5F"/>
                </a:solidFill>
                <a:latin typeface="Cambria"/>
                <a:cs typeface="Cambria"/>
              </a:rPr>
              <a:t>Английский</a:t>
            </a:r>
            <a:r>
              <a:rPr sz="2200" b="1" spc="3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>
                <a:solidFill>
                  <a:srgbClr val="001F5F"/>
                </a:solidFill>
                <a:latin typeface="Cambria"/>
                <a:cs typeface="Cambria"/>
              </a:rPr>
              <a:t>язык</a:t>
            </a:r>
            <a:r>
              <a:rPr lang="ru-RU" sz="2200" b="1" spc="-5" dirty="0">
                <a:solidFill>
                  <a:srgbClr val="001F5F"/>
                </a:solidFill>
                <a:latin typeface="Cambria"/>
                <a:cs typeface="Cambria"/>
              </a:rPr>
              <a:t> (немецкий язык)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Литература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61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Обществознание</a:t>
            </a:r>
            <a:endParaRPr sz="2200">
              <a:latin typeface="Cambria"/>
              <a:cs typeface="Cambria"/>
            </a:endParaRPr>
          </a:p>
        </p:txBody>
      </p:sp>
      <p:pic>
        <p:nvPicPr>
          <p:cNvPr id="6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97861" y="5929951"/>
            <a:ext cx="2146139" cy="92804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4414" y="357166"/>
            <a:ext cx="7715304" cy="1149161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41300" marR="1093470" indent="-228600" algn="ctr">
              <a:lnSpc>
                <a:spcPct val="90000"/>
              </a:lnSpc>
              <a:spcBef>
                <a:spcPts val="385"/>
              </a:spcBef>
              <a:tabLst>
                <a:tab pos="241300" algn="l"/>
              </a:tabLst>
            </a:pPr>
            <a:r>
              <a:rPr sz="2400" b="1" spc="-1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Каждый</a:t>
            </a:r>
            <a:r>
              <a:rPr sz="2400" b="1" spc="-5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4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год</a:t>
            </a:r>
            <a:r>
              <a:rPr sz="24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ФИПИ</a:t>
            </a:r>
            <a:r>
              <a:rPr sz="2400" b="1" spc="-4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вносит </a:t>
            </a:r>
            <a:r>
              <a:rPr sz="2400" b="1" spc="-15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корректировки </a:t>
            </a:r>
            <a:r>
              <a:rPr sz="2400" b="1" spc="-585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4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41300" marR="1093470" indent="-228600" algn="ctr">
              <a:lnSpc>
                <a:spcPct val="90000"/>
              </a:lnSpc>
              <a:spcBef>
                <a:spcPts val="385"/>
              </a:spcBef>
              <a:tabLst>
                <a:tab pos="241300" algn="l"/>
              </a:tabLst>
            </a:pPr>
            <a:r>
              <a:rPr lang="ru-RU" sz="24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sz="2400" b="1" spc="-15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труктуру</a:t>
            </a:r>
            <a:r>
              <a:rPr sz="2400" b="1" spc="25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КИМ</a:t>
            </a:r>
            <a:r>
              <a:rPr sz="2400" b="1" spc="-2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sz="2400" b="1" spc="1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критерии</a:t>
            </a:r>
            <a:r>
              <a:rPr sz="2400" b="1" spc="2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оценивания </a:t>
            </a:r>
            <a:r>
              <a:rPr sz="24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41300" marR="1093470" indent="-228600" algn="ctr">
              <a:lnSpc>
                <a:spcPct val="90000"/>
              </a:lnSpc>
              <a:spcBef>
                <a:spcPts val="385"/>
              </a:spcBef>
              <a:tabLst>
                <a:tab pos="241300" algn="l"/>
              </a:tabLst>
            </a:pPr>
            <a:r>
              <a:rPr sz="2400" b="1" spc="-5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экзаменационных</a:t>
            </a:r>
            <a:r>
              <a:rPr sz="2400" b="1" spc="5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заданий</a:t>
            </a:r>
            <a:r>
              <a:rPr sz="2400" b="1" spc="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sz="2400" b="1" spc="1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5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ЕГЭ.</a:t>
            </a:r>
            <a:endParaRPr sz="24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785926"/>
            <a:ext cx="857256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Русский язык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Внесены изменения в формулировки заданий и критерии оценивания работы. Задание №26 (языковые средства выразительности) заменено на задание №22. Также увеличен порог с 69 слов до 99 для работы, которая допускается к проверке. 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2"/>
              </a:rPr>
              <a:t>1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Обществознание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В экзамене могут появиться задания, проверяющие знания по таким вопросам, как налоговые льготы и вычеты, арбитражное судопроизводство, этнокультурные традиции. 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3"/>
              </a:rPr>
              <a:t>2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Литература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В тестовой части усложнилась задача №8 на определение средств выразительности: число вариантов ответа увеличилось с пяти до семи. В письменной части в задании №5 теперь указано конкретное произведение из курса средней школы с XVIII до первой половины XIX века. 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2"/>
              </a:rPr>
              <a:t>1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Информатика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Задание №27 будет проверять умение выполнять последовательность решения задач анализа данных: сбор первичных данных, очистка и оценка качества данных, выбор и построение модели, преобразование данных, визуализация данных, интерпретация результатов. 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4"/>
              </a:rPr>
              <a:t>3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5"/>
              </a:rPr>
              <a:t>4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Химия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Внесены коррективы в модель задания №17: вместо задания на выбор нескольких вариантов ответа будет использовано задание на установление соответствия между позициями двух множеств. 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4"/>
              </a:rPr>
              <a:t>3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Изменения не коснутся экзаменов по математике, истории и географии.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0034" y="357166"/>
            <a:ext cx="8429684" cy="1280479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algn="ctr" fontAlgn="base"/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Федеральная служба по надзору в сфере образования (</a:t>
            </a:r>
            <a:r>
              <a:rPr lang="ru-RU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Рособрнадзор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и 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2"/>
              </a:rPr>
              <a:t>Министерство просвещения России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опубликовали предварительные даты экзаменов на Федеральном портале проектов нормативных правовых актов.</a:t>
            </a:r>
            <a:endParaRPr sz="24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785926"/>
            <a:ext cx="821537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ЕГЭ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hlinkClick r:id="rId3"/>
              </a:rPr>
              <a:t>планируют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проводить </a:t>
            </a:r>
            <a:r>
              <a:rPr lang="ru-RU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23 мая по 11 июня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;</a:t>
            </a:r>
          </a:p>
          <a:p>
            <a:pPr fontAlgn="base"/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23 мая (пятница)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— история, литература, химия;</a:t>
            </a:r>
          </a:p>
          <a:p>
            <a:pPr fontAlgn="base"/>
            <a:r>
              <a:rPr lang="ru-RU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27 мая (вторник)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— математика базового уровня, математика профильного уровня;</a:t>
            </a:r>
          </a:p>
          <a:p>
            <a:pPr fontAlgn="base"/>
            <a:r>
              <a:rPr lang="ru-RU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30 мая (пятница)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— русский язык;</a:t>
            </a:r>
          </a:p>
          <a:p>
            <a:pPr fontAlgn="base"/>
            <a:r>
              <a:rPr lang="ru-RU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июня (понедельник)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— обществознание, физика;</a:t>
            </a:r>
          </a:p>
          <a:p>
            <a:pPr fontAlgn="base"/>
            <a:r>
              <a:rPr lang="ru-RU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 июня (четверг)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— биология, география, иностранные языки (английский, испанский, китайский, немецкий, французский) —письменная часть;</a:t>
            </a:r>
          </a:p>
          <a:p>
            <a:pPr fontAlgn="base"/>
            <a:r>
              <a:rPr lang="ru-RU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10-11 июня (вторник и среда)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— иностранные языки (английский, испанский, китайский, немецкий, французский) — устная часть, информатика.</a:t>
            </a:r>
          </a:p>
        </p:txBody>
      </p:sp>
      <p:pic>
        <p:nvPicPr>
          <p:cNvPr id="5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997861" y="5929951"/>
            <a:ext cx="2146139" cy="92804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571480"/>
            <a:ext cx="9144000" cy="640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268203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cs typeface="Arial" pitchFamily="34" charset="0"/>
              </a:rPr>
              <a:t>Минимальный балл для аттестата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1214422"/>
            <a:ext cx="85725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Чтобы получить аттестат об окончании школы, нужно набрать минимальные баллы по двум обязательным предметам – русскому языку и математике. </a:t>
            </a:r>
          </a:p>
          <a:p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русский язык - 36</a:t>
            </a:r>
          </a:p>
          <a:p>
            <a:pPr algn="ctr"/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математика (профильный уровень) – 27 </a:t>
            </a:r>
          </a:p>
          <a:p>
            <a:pPr algn="ctr"/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математика (базовый уровень) – 7 / оценка «3»</a:t>
            </a:r>
          </a:p>
          <a:p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же результат оказался ниже требуемого, обязательные предметы можно пересдать в один из резервных дней. Вторая пересдача, если она нужна, назначается в сентябре. Конечно, о поступлении в вуз в этом году говорить уже не придется, но у выпускника будет шанс получить хотя бы школьный аттестат. Если же обе попытки оказались провалены, выпускник получит справку об окончании школы и сможет попытаться пересдать экзамены на более высокий балл уже в следующем году.</a:t>
            </a:r>
          </a:p>
        </p:txBody>
      </p:sp>
      <p:pic>
        <p:nvPicPr>
          <p:cNvPr id="8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97861" y="5929951"/>
            <a:ext cx="2146139" cy="92804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449</TotalTime>
  <Words>1196</Words>
  <Application>Microsoft Office PowerPoint</Application>
  <PresentationFormat>Экран (4:3)</PresentationFormat>
  <Paragraphs>204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Легкий дым</vt:lpstr>
      <vt:lpstr>Слайд 1</vt:lpstr>
      <vt:lpstr>Слайд 2</vt:lpstr>
      <vt:lpstr>Участники ЕГЭ</vt:lpstr>
      <vt:lpstr>Итоговое сочинение - допуск к ГИА действует бессрочно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Федеральная медаль  «За особые успехи в  учении» (I степень)</vt:lpstr>
      <vt:lpstr>Федеральная медаль  «За особые успехи в  учении» (II степень)</vt:lpstr>
      <vt:lpstr>Слайд 16</vt:lpstr>
      <vt:lpstr>Слайд 17</vt:lpstr>
      <vt:lpstr>Слайд 18</vt:lpstr>
      <vt:lpstr>Слайд 19</vt:lpstr>
      <vt:lpstr>Если обучающийся по состоянию здоровья не может  завершить выполнение экзаменационной работы, то  он досрочно покидает аудиторию. Экзамен может быть пересдан в резервные дни.</vt:lpstr>
      <vt:lpstr>Слайд 21</vt:lpstr>
      <vt:lpstr>В продолжительность экзаменов  не включается время,  выделенное на подготовительные мероприятия (инструктаж, заполнение регистрационных бланков и  т.д.)</vt:lpstr>
      <vt:lpstr>Печать КИМ будет производиться в  аудитории!</vt:lpstr>
      <vt:lpstr>Прием и рассмотрение апелляций</vt:lpstr>
      <vt:lpstr>САЙТЫ  В  ПОМОЩЬ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26</cp:revision>
  <dcterms:created xsi:type="dcterms:W3CDTF">2023-10-01T17:45:10Z</dcterms:created>
  <dcterms:modified xsi:type="dcterms:W3CDTF">2024-11-20T21:05:34Z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2023-09-23T00:00:00Z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2023-10-01T00:00:00Z</vt:filetime>
  </property>
</Properties>
</file>