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7"/>
  </p:notesMasterIdLst>
  <p:sldIdLst>
    <p:sldId id="290" r:id="rId2"/>
    <p:sldId id="258" r:id="rId3"/>
    <p:sldId id="260" r:id="rId4"/>
    <p:sldId id="295" r:id="rId5"/>
    <p:sldId id="261" r:id="rId6"/>
    <p:sldId id="262" r:id="rId7"/>
    <p:sldId id="263" r:id="rId8"/>
    <p:sldId id="291" r:id="rId9"/>
    <p:sldId id="264" r:id="rId10"/>
    <p:sldId id="292" r:id="rId11"/>
    <p:sldId id="293" r:id="rId12"/>
    <p:sldId id="276" r:id="rId13"/>
    <p:sldId id="279" r:id="rId14"/>
    <p:sldId id="277" r:id="rId15"/>
    <p:sldId id="294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8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D8778-6CCC-4AE9-B7C1-EBC86D570A74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EC353-D28F-460E-83FC-633BDACC3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51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BEC353-D28F-460E-83FC-633BDACC3BE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04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0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7377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843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311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85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803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3944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35653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4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68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3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28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045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80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08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8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2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nta.ru/articles/2024/10/28/ege-2025/" TargetMode="External"/><Relationship Id="rId2" Type="http://schemas.openxmlformats.org/officeDocument/2006/relationships/hyperlink" Target="https://trends.rbc.ru/trends/education/66cc70e99a79473e4c36c783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skysmart.ru/articles/useful/izmeneniya-ege-v-2025" TargetMode="External"/><Relationship Id="rId4" Type="http://schemas.openxmlformats.org/officeDocument/2006/relationships/hyperlink" Target="https://obrnadzor.gov.ru/news/opublikovany-proekty-kontrolnyh-izmeritelnyh-materialov-ege-2025-god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gulation.gov.ru/Regulation/Npa/PublicView?npaID=151737" TargetMode="External"/><Relationship Id="rId2" Type="http://schemas.openxmlformats.org/officeDocument/2006/relationships/hyperlink" Target="https://lenta.ru/tags/organizations/minprosvescheniya-rossii/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857250"/>
            <a:ext cx="3505200" cy="5143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2051" name="object 3"/>
          <p:cNvSpPr>
            <a:spLocks/>
          </p:cNvSpPr>
          <p:nvPr/>
        </p:nvSpPr>
        <p:spPr bwMode="auto">
          <a:xfrm>
            <a:off x="1716088" y="2125664"/>
            <a:ext cx="7427912" cy="1900237"/>
          </a:xfrm>
          <a:custGeom>
            <a:avLst/>
            <a:gdLst>
              <a:gd name="T0" fmla="*/ 0 w 7428230"/>
              <a:gd name="T1" fmla="*/ 1900300 h 1900555"/>
              <a:gd name="T2" fmla="*/ 7427976 w 7428230"/>
              <a:gd name="T3" fmla="*/ 1900300 h 1900555"/>
              <a:gd name="T4" fmla="*/ 7427976 w 7428230"/>
              <a:gd name="T5" fmla="*/ 0 h 1900555"/>
              <a:gd name="T6" fmla="*/ 0 w 7428230"/>
              <a:gd name="T7" fmla="*/ 0 h 1900555"/>
              <a:gd name="T8" fmla="*/ 0 w 7428230"/>
              <a:gd name="T9" fmla="*/ 1900300 h 1900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28230"/>
              <a:gd name="T16" fmla="*/ 0 h 1900555"/>
              <a:gd name="T17" fmla="*/ 7428230 w 7428230"/>
              <a:gd name="T18" fmla="*/ 1900555 h 19005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28230" h="1900555">
                <a:moveTo>
                  <a:pt x="0" y="1900300"/>
                </a:moveTo>
                <a:lnTo>
                  <a:pt x="7427976" y="1900300"/>
                </a:lnTo>
                <a:lnTo>
                  <a:pt x="7427976" y="0"/>
                </a:lnTo>
                <a:lnTo>
                  <a:pt x="0" y="0"/>
                </a:lnTo>
                <a:lnTo>
                  <a:pt x="0" y="1900300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2" name="object 4"/>
          <p:cNvSpPr>
            <a:spLocks/>
          </p:cNvSpPr>
          <p:nvPr/>
        </p:nvSpPr>
        <p:spPr bwMode="auto">
          <a:xfrm>
            <a:off x="573089" y="3551238"/>
            <a:ext cx="568325" cy="474662"/>
          </a:xfrm>
          <a:custGeom>
            <a:avLst/>
            <a:gdLst>
              <a:gd name="T0" fmla="*/ 0 w 568325"/>
              <a:gd name="T1" fmla="*/ 473837 h 474344"/>
              <a:gd name="T2" fmla="*/ 568325 w 568325"/>
              <a:gd name="T3" fmla="*/ 473837 h 474344"/>
              <a:gd name="T4" fmla="*/ 568325 w 568325"/>
              <a:gd name="T5" fmla="*/ 0 h 474344"/>
              <a:gd name="T6" fmla="*/ 0 w 568325"/>
              <a:gd name="T7" fmla="*/ 0 h 474344"/>
              <a:gd name="T8" fmla="*/ 0 w 568325"/>
              <a:gd name="T9" fmla="*/ 473837 h 47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325"/>
              <a:gd name="T16" fmla="*/ 0 h 474344"/>
              <a:gd name="T17" fmla="*/ 568325 w 568325"/>
              <a:gd name="T18" fmla="*/ 474344 h 474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325" h="474344">
                <a:moveTo>
                  <a:pt x="0" y="473837"/>
                </a:moveTo>
                <a:lnTo>
                  <a:pt x="568325" y="473837"/>
                </a:lnTo>
                <a:lnTo>
                  <a:pt x="568325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3" name="object 5"/>
          <p:cNvSpPr>
            <a:spLocks/>
          </p:cNvSpPr>
          <p:nvPr/>
        </p:nvSpPr>
        <p:spPr bwMode="auto">
          <a:xfrm>
            <a:off x="1716088" y="2125663"/>
            <a:ext cx="565150" cy="474662"/>
          </a:xfrm>
          <a:custGeom>
            <a:avLst/>
            <a:gdLst>
              <a:gd name="T0" fmla="*/ 0 w 565150"/>
              <a:gd name="T1" fmla="*/ 475145 h 475614"/>
              <a:gd name="T2" fmla="*/ 565150 w 565150"/>
              <a:gd name="T3" fmla="*/ 475145 h 475614"/>
              <a:gd name="T4" fmla="*/ 565150 w 565150"/>
              <a:gd name="T5" fmla="*/ 0 h 475614"/>
              <a:gd name="T6" fmla="*/ 0 w 565150"/>
              <a:gd name="T7" fmla="*/ 0 h 475614"/>
              <a:gd name="T8" fmla="*/ 0 w 565150"/>
              <a:gd name="T9" fmla="*/ 475145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5150"/>
              <a:gd name="T16" fmla="*/ 0 h 475614"/>
              <a:gd name="T17" fmla="*/ 565150 w 565150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5150" h="475614">
                <a:moveTo>
                  <a:pt x="0" y="475145"/>
                </a:moveTo>
                <a:lnTo>
                  <a:pt x="565150" y="475145"/>
                </a:lnTo>
                <a:lnTo>
                  <a:pt x="565150" y="0"/>
                </a:lnTo>
                <a:lnTo>
                  <a:pt x="0" y="0"/>
                </a:lnTo>
                <a:lnTo>
                  <a:pt x="0" y="475145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4" name="object 6"/>
          <p:cNvSpPr>
            <a:spLocks/>
          </p:cNvSpPr>
          <p:nvPr/>
        </p:nvSpPr>
        <p:spPr bwMode="auto">
          <a:xfrm>
            <a:off x="2281239" y="1657351"/>
            <a:ext cx="585787" cy="468313"/>
          </a:xfrm>
          <a:custGeom>
            <a:avLst/>
            <a:gdLst>
              <a:gd name="T0" fmla="*/ 0 w 586105"/>
              <a:gd name="T1" fmla="*/ 467880 h 467994"/>
              <a:gd name="T2" fmla="*/ 585787 w 586105"/>
              <a:gd name="T3" fmla="*/ 467880 h 467994"/>
              <a:gd name="T4" fmla="*/ 585787 w 586105"/>
              <a:gd name="T5" fmla="*/ 0 h 467994"/>
              <a:gd name="T6" fmla="*/ 0 w 586105"/>
              <a:gd name="T7" fmla="*/ 0 h 467994"/>
              <a:gd name="T8" fmla="*/ 0 w 586105"/>
              <a:gd name="T9" fmla="*/ 467880 h 467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105"/>
              <a:gd name="T16" fmla="*/ 0 h 467994"/>
              <a:gd name="T17" fmla="*/ 586105 w 586105"/>
              <a:gd name="T18" fmla="*/ 467994 h 467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105" h="467994">
                <a:moveTo>
                  <a:pt x="0" y="467880"/>
                </a:moveTo>
                <a:lnTo>
                  <a:pt x="585787" y="467880"/>
                </a:lnTo>
                <a:lnTo>
                  <a:pt x="585787" y="0"/>
                </a:lnTo>
                <a:lnTo>
                  <a:pt x="0" y="0"/>
                </a:lnTo>
                <a:lnTo>
                  <a:pt x="0" y="46788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5" name="object 7"/>
          <p:cNvSpPr>
            <a:spLocks/>
          </p:cNvSpPr>
          <p:nvPr/>
        </p:nvSpPr>
        <p:spPr bwMode="auto">
          <a:xfrm>
            <a:off x="1141413" y="3551238"/>
            <a:ext cx="584200" cy="474662"/>
          </a:xfrm>
          <a:custGeom>
            <a:avLst/>
            <a:gdLst>
              <a:gd name="T0" fmla="*/ 0 w 584200"/>
              <a:gd name="T1" fmla="*/ 473837 h 474344"/>
              <a:gd name="T2" fmla="*/ 584200 w 584200"/>
              <a:gd name="T3" fmla="*/ 473837 h 474344"/>
              <a:gd name="T4" fmla="*/ 584200 w 584200"/>
              <a:gd name="T5" fmla="*/ 0 h 474344"/>
              <a:gd name="T6" fmla="*/ 0 w 584200"/>
              <a:gd name="T7" fmla="*/ 0 h 474344"/>
              <a:gd name="T8" fmla="*/ 0 w 584200"/>
              <a:gd name="T9" fmla="*/ 473837 h 474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4200"/>
              <a:gd name="T16" fmla="*/ 0 h 474344"/>
              <a:gd name="T17" fmla="*/ 584200 w 584200"/>
              <a:gd name="T18" fmla="*/ 474344 h 474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4200" h="474344">
                <a:moveTo>
                  <a:pt x="0" y="473837"/>
                </a:moveTo>
                <a:lnTo>
                  <a:pt x="584200" y="473837"/>
                </a:lnTo>
                <a:lnTo>
                  <a:pt x="584200" y="0"/>
                </a:lnTo>
                <a:lnTo>
                  <a:pt x="0" y="0"/>
                </a:lnTo>
                <a:lnTo>
                  <a:pt x="0" y="473837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8"/>
          <p:cNvSpPr>
            <a:spLocks/>
          </p:cNvSpPr>
          <p:nvPr/>
        </p:nvSpPr>
        <p:spPr bwMode="auto">
          <a:xfrm>
            <a:off x="2281239" y="2125663"/>
            <a:ext cx="585787" cy="482600"/>
          </a:xfrm>
          <a:custGeom>
            <a:avLst/>
            <a:gdLst>
              <a:gd name="T0" fmla="*/ 0 w 586105"/>
              <a:gd name="T1" fmla="*/ 482206 h 482600"/>
              <a:gd name="T2" fmla="*/ 585787 w 586105"/>
              <a:gd name="T3" fmla="*/ 482206 h 482600"/>
              <a:gd name="T4" fmla="*/ 585787 w 586105"/>
              <a:gd name="T5" fmla="*/ 0 h 482600"/>
              <a:gd name="T6" fmla="*/ 0 w 586105"/>
              <a:gd name="T7" fmla="*/ 0 h 482600"/>
              <a:gd name="T8" fmla="*/ 0 w 586105"/>
              <a:gd name="T9" fmla="*/ 482206 h 482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105"/>
              <a:gd name="T16" fmla="*/ 0 h 482600"/>
              <a:gd name="T17" fmla="*/ 586105 w 586105"/>
              <a:gd name="T18" fmla="*/ 482600 h 482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105" h="482600">
                <a:moveTo>
                  <a:pt x="0" y="482206"/>
                </a:moveTo>
                <a:lnTo>
                  <a:pt x="585787" y="482206"/>
                </a:lnTo>
                <a:lnTo>
                  <a:pt x="585787" y="0"/>
                </a:lnTo>
                <a:lnTo>
                  <a:pt x="0" y="0"/>
                </a:lnTo>
                <a:lnTo>
                  <a:pt x="0" y="482206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9"/>
          <p:cNvSpPr>
            <a:spLocks/>
          </p:cNvSpPr>
          <p:nvPr/>
        </p:nvSpPr>
        <p:spPr bwMode="auto">
          <a:xfrm>
            <a:off x="1141414" y="2600326"/>
            <a:ext cx="574675" cy="468313"/>
          </a:xfrm>
          <a:custGeom>
            <a:avLst/>
            <a:gdLst>
              <a:gd name="T0" fmla="*/ 0 w 575310"/>
              <a:gd name="T1" fmla="*/ 467906 h 467994"/>
              <a:gd name="T2" fmla="*/ 574738 w 575310"/>
              <a:gd name="T3" fmla="*/ 467906 h 467994"/>
              <a:gd name="T4" fmla="*/ 574738 w 575310"/>
              <a:gd name="T5" fmla="*/ 0 h 467994"/>
              <a:gd name="T6" fmla="*/ 0 w 575310"/>
              <a:gd name="T7" fmla="*/ 0 h 467994"/>
              <a:gd name="T8" fmla="*/ 0 w 575310"/>
              <a:gd name="T9" fmla="*/ 467906 h 467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5310"/>
              <a:gd name="T16" fmla="*/ 0 h 467994"/>
              <a:gd name="T17" fmla="*/ 575310 w 575310"/>
              <a:gd name="T18" fmla="*/ 467994 h 467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5310" h="467994">
                <a:moveTo>
                  <a:pt x="0" y="467906"/>
                </a:moveTo>
                <a:lnTo>
                  <a:pt x="574738" y="467906"/>
                </a:lnTo>
                <a:lnTo>
                  <a:pt x="574738" y="0"/>
                </a:lnTo>
                <a:lnTo>
                  <a:pt x="0" y="0"/>
                </a:lnTo>
                <a:lnTo>
                  <a:pt x="0" y="467906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10"/>
          <p:cNvSpPr>
            <a:spLocks/>
          </p:cNvSpPr>
          <p:nvPr/>
        </p:nvSpPr>
        <p:spPr bwMode="auto">
          <a:xfrm>
            <a:off x="1" y="2600325"/>
            <a:ext cx="582613" cy="476250"/>
          </a:xfrm>
          <a:custGeom>
            <a:avLst/>
            <a:gdLst>
              <a:gd name="T0" fmla="*/ 0 w 582930"/>
              <a:gd name="T1" fmla="*/ 475056 h 475614"/>
              <a:gd name="T2" fmla="*/ 582612 w 582930"/>
              <a:gd name="T3" fmla="*/ 475056 h 475614"/>
              <a:gd name="T4" fmla="*/ 582612 w 582930"/>
              <a:gd name="T5" fmla="*/ 0 h 475614"/>
              <a:gd name="T6" fmla="*/ 0 w 582930"/>
              <a:gd name="T7" fmla="*/ 0 h 475614"/>
              <a:gd name="T8" fmla="*/ 0 w 582930"/>
              <a:gd name="T9" fmla="*/ 475056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2930"/>
              <a:gd name="T16" fmla="*/ 0 h 475614"/>
              <a:gd name="T17" fmla="*/ 582930 w 582930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2930" h="475614">
                <a:moveTo>
                  <a:pt x="0" y="475056"/>
                </a:moveTo>
                <a:lnTo>
                  <a:pt x="582612" y="475056"/>
                </a:lnTo>
                <a:lnTo>
                  <a:pt x="582612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D4ECF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11"/>
          <p:cNvSpPr>
            <a:spLocks/>
          </p:cNvSpPr>
          <p:nvPr/>
        </p:nvSpPr>
        <p:spPr bwMode="auto">
          <a:xfrm>
            <a:off x="1716089" y="2600325"/>
            <a:ext cx="574675" cy="476250"/>
          </a:xfrm>
          <a:custGeom>
            <a:avLst/>
            <a:gdLst>
              <a:gd name="T0" fmla="*/ 0 w 574675"/>
              <a:gd name="T1" fmla="*/ 475056 h 475614"/>
              <a:gd name="T2" fmla="*/ 574675 w 574675"/>
              <a:gd name="T3" fmla="*/ 475056 h 475614"/>
              <a:gd name="T4" fmla="*/ 574675 w 574675"/>
              <a:gd name="T5" fmla="*/ 0 h 475614"/>
              <a:gd name="T6" fmla="*/ 0 w 574675"/>
              <a:gd name="T7" fmla="*/ 0 h 475614"/>
              <a:gd name="T8" fmla="*/ 0 w 574675"/>
              <a:gd name="T9" fmla="*/ 475056 h 475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4675"/>
              <a:gd name="T16" fmla="*/ 0 h 475614"/>
              <a:gd name="T17" fmla="*/ 574675 w 574675"/>
              <a:gd name="T18" fmla="*/ 475614 h 475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4675" h="475614">
                <a:moveTo>
                  <a:pt x="0" y="475056"/>
                </a:moveTo>
                <a:lnTo>
                  <a:pt x="574675" y="475056"/>
                </a:lnTo>
                <a:lnTo>
                  <a:pt x="574675" y="0"/>
                </a:lnTo>
                <a:lnTo>
                  <a:pt x="0" y="0"/>
                </a:lnTo>
                <a:lnTo>
                  <a:pt x="0" y="475056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0" name="object 12"/>
          <p:cNvSpPr>
            <a:spLocks/>
          </p:cNvSpPr>
          <p:nvPr/>
        </p:nvSpPr>
        <p:spPr bwMode="auto">
          <a:xfrm>
            <a:off x="573089" y="3068639"/>
            <a:ext cx="568325" cy="484187"/>
          </a:xfrm>
          <a:custGeom>
            <a:avLst/>
            <a:gdLst>
              <a:gd name="T0" fmla="*/ 0 w 568325"/>
              <a:gd name="T1" fmla="*/ 483400 h 483869"/>
              <a:gd name="T2" fmla="*/ 568325 w 568325"/>
              <a:gd name="T3" fmla="*/ 483400 h 483869"/>
              <a:gd name="T4" fmla="*/ 568325 w 568325"/>
              <a:gd name="T5" fmla="*/ 0 h 483869"/>
              <a:gd name="T6" fmla="*/ 0 w 568325"/>
              <a:gd name="T7" fmla="*/ 0 h 483869"/>
              <a:gd name="T8" fmla="*/ 0 w 568325"/>
              <a:gd name="T9" fmla="*/ 483400 h 4838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325"/>
              <a:gd name="T16" fmla="*/ 0 h 483869"/>
              <a:gd name="T17" fmla="*/ 568325 w 568325"/>
              <a:gd name="T18" fmla="*/ 483869 h 4838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325" h="483869">
                <a:moveTo>
                  <a:pt x="0" y="483400"/>
                </a:moveTo>
                <a:lnTo>
                  <a:pt x="568325" y="483400"/>
                </a:lnTo>
                <a:lnTo>
                  <a:pt x="568325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13"/>
          <p:cNvSpPr>
            <a:spLocks/>
          </p:cNvSpPr>
          <p:nvPr/>
        </p:nvSpPr>
        <p:spPr bwMode="auto">
          <a:xfrm>
            <a:off x="1141413" y="3068639"/>
            <a:ext cx="584200" cy="484187"/>
          </a:xfrm>
          <a:custGeom>
            <a:avLst/>
            <a:gdLst>
              <a:gd name="T0" fmla="*/ 0 w 584200"/>
              <a:gd name="T1" fmla="*/ 483400 h 483869"/>
              <a:gd name="T2" fmla="*/ 584200 w 584200"/>
              <a:gd name="T3" fmla="*/ 483400 h 483869"/>
              <a:gd name="T4" fmla="*/ 584200 w 584200"/>
              <a:gd name="T5" fmla="*/ 0 h 483869"/>
              <a:gd name="T6" fmla="*/ 0 w 584200"/>
              <a:gd name="T7" fmla="*/ 0 h 483869"/>
              <a:gd name="T8" fmla="*/ 0 w 584200"/>
              <a:gd name="T9" fmla="*/ 483400 h 4838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4200"/>
              <a:gd name="T16" fmla="*/ 0 h 483869"/>
              <a:gd name="T17" fmla="*/ 584200 w 584200"/>
              <a:gd name="T18" fmla="*/ 483869 h 4838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4200" h="483869">
                <a:moveTo>
                  <a:pt x="0" y="483400"/>
                </a:moveTo>
                <a:lnTo>
                  <a:pt x="584200" y="483400"/>
                </a:lnTo>
                <a:lnTo>
                  <a:pt x="584200" y="0"/>
                </a:lnTo>
                <a:lnTo>
                  <a:pt x="0" y="0"/>
                </a:lnTo>
                <a:lnTo>
                  <a:pt x="0" y="483400"/>
                </a:lnTo>
                <a:close/>
              </a:path>
            </a:pathLst>
          </a:custGeom>
          <a:solidFill>
            <a:srgbClr val="23495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2" name="object 14"/>
          <p:cNvSpPr txBox="1">
            <a:spLocks noChangeArrowheads="1"/>
          </p:cNvSpPr>
          <p:nvPr/>
        </p:nvSpPr>
        <p:spPr bwMode="auto">
          <a:xfrm>
            <a:off x="2735262" y="1906587"/>
            <a:ext cx="6408738" cy="539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985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РОДИТЕЛЬСКОЕ </a:t>
            </a:r>
          </a:p>
          <a:p>
            <a:pPr algn="ctr" eaLnBrk="1" hangingPunct="1">
              <a:spcBef>
                <a:spcPts val="10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 СОБРАНИЕ</a:t>
            </a:r>
            <a:endParaRPr lang="ru-RU" sz="4000" dirty="0">
              <a:latin typeface="Georgia" panose="02040502050405020303" pitchFamily="18" charset="0"/>
            </a:endParaRPr>
          </a:p>
          <a:p>
            <a:pPr algn="ctr" eaLnBrk="1" hangingPunct="1">
              <a:spcBef>
                <a:spcPts val="1450"/>
              </a:spcBef>
            </a:pPr>
            <a:r>
              <a:rPr lang="ru-RU" sz="4000" b="1" dirty="0">
                <a:solidFill>
                  <a:srgbClr val="0033CC"/>
                </a:solidFill>
                <a:latin typeface="Georgia" panose="02040502050405020303" pitchFamily="18" charset="0"/>
              </a:rPr>
              <a:t>«ГИА – 2025</a:t>
            </a:r>
            <a:r>
              <a:rPr lang="ru-RU" sz="4000" b="1" dirty="0" smtClean="0">
                <a:solidFill>
                  <a:srgbClr val="0033CC"/>
                </a:solidFill>
                <a:latin typeface="Georgia" panose="02040502050405020303" pitchFamily="18" charset="0"/>
              </a:rPr>
              <a:t>»</a:t>
            </a:r>
          </a:p>
          <a:p>
            <a:pPr algn="ctr" eaLnBrk="1" hangingPunct="1">
              <a:spcBef>
                <a:spcPts val="1450"/>
              </a:spcBef>
            </a:pPr>
            <a:endParaRPr lang="ru-RU" sz="4000" b="1" dirty="0" smtClean="0">
              <a:solidFill>
                <a:srgbClr val="0033CC"/>
              </a:solidFill>
              <a:latin typeface="Georgia" panose="02040502050405020303" pitchFamily="18" charset="0"/>
            </a:endParaRPr>
          </a:p>
          <a:p>
            <a:pPr algn="ctr" eaLnBrk="1" hangingPunct="1">
              <a:spcBef>
                <a:spcPts val="1450"/>
              </a:spcBef>
            </a:pPr>
            <a:r>
              <a:rPr lang="ru-RU" sz="4000" b="1" dirty="0" smtClean="0">
                <a:solidFill>
                  <a:srgbClr val="0033CC"/>
                </a:solidFill>
                <a:latin typeface="Georgia" panose="02040502050405020303" pitchFamily="18" charset="0"/>
              </a:rPr>
              <a:t>20.11.2024</a:t>
            </a:r>
            <a:endParaRPr lang="ru-RU" sz="4000" dirty="0">
              <a:latin typeface="Georgia" panose="02040502050405020303" pitchFamily="18" charset="0"/>
            </a:endParaRPr>
          </a:p>
          <a:p>
            <a:pPr eaLnBrk="1" hangingPunct="1"/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68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571612"/>
          <a:ext cx="7358114" cy="5022484"/>
        </p:xfrm>
        <a:graphic>
          <a:graphicData uri="http://schemas.openxmlformats.org/drawingml/2006/table">
            <a:tbl>
              <a:tblPr/>
              <a:tblGrid>
                <a:gridCol w="3679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90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0873">
                <a:tc>
                  <a:txBody>
                    <a:bodyPr/>
                    <a:lstStyle/>
                    <a:p>
                      <a:pPr algn="ctr"/>
                      <a:r>
                        <a:rPr lang="ru-RU" sz="1600" b="0" cap="all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Предмет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cap="all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Минимальные тестовые баллы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Русский язык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40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08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Математика (профильный уровень)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40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06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Обществознание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45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Физика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39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Литература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40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История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36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Химия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39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065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Иностранный язык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Биология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39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9065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Информатика и ИКТ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44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00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География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40</a:t>
                      </a:r>
                    </a:p>
                  </a:txBody>
                  <a:tcPr marL="195479" marR="195479" marT="39096" marB="3909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E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4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6820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cs typeface="Arial" pitchFamily="34" charset="0"/>
              </a:rPr>
              <a:t>Минимальный балл для подачи документов в ВУЗ</a:t>
            </a:r>
          </a:p>
        </p:txBody>
      </p:sp>
      <p:pic>
        <p:nvPicPr>
          <p:cNvPr id="5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4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6820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cs typeface="Arial" pitchFamily="34" charset="0"/>
              </a:rPr>
              <a:t>Минимальный балл для поступления на бюджет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214554"/>
            <a:ext cx="86439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Пороговый результат, необходимый для поступления, в каждом вузе и для каждого направления сильно отличается. При этом в первую и во вторую волны зачисления проходные баллы могут быть очень разными.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Поэтому при выборе вуза для подачи документов ориентироваться стоит на проходные баллы прошлых лет и учитывать, что в этом году проходной балл может подняться на 10-15 пунктов.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Нужно заранее планировать свою стратегию поступления и подавать документы на разные специальности в соответствии со своими баллами ЕГЭ: одно направление по баллам «впритык», второе – с запасом в 5-10 баллов и третье – с проходным результатом прошлого года на 10-15 баллов ниже вашего результата. Кроме того, важно не забывать и об оценке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собственных достижениях – в разных вузах оно может приносить разные баллы.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808117" cy="5963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Дополнительные</a:t>
            </a:r>
            <a:r>
              <a:rPr sz="20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баллы</a:t>
            </a:r>
            <a:r>
              <a:rPr sz="2000" b="1" spc="-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sz="2000" b="1" spc="-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поступлении</a:t>
            </a:r>
            <a:endParaRPr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2700" marR="259079" algn="ctr">
              <a:lnSpc>
                <a:spcPct val="100000"/>
              </a:lnSpc>
            </a:pPr>
            <a:endParaRPr lang="ru-RU" sz="2000" b="1" spc="-15" dirty="0">
              <a:solidFill>
                <a:srgbClr val="001F5F"/>
              </a:solidFill>
              <a:latin typeface="Arial" pitchFamily="34" charset="0"/>
              <a:cs typeface="Arial" pitchFamily="34" charset="0"/>
            </a:endParaRPr>
          </a:p>
          <a:p>
            <a:pPr marL="12700" marR="259079" algn="ctr">
              <a:lnSpc>
                <a:spcPct val="100000"/>
              </a:lnSpc>
            </a:pPr>
            <a:r>
              <a:rPr sz="2000" b="1" spc="-15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Учтите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sz="20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официально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установленные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минимальные </a:t>
            </a:r>
            <a:r>
              <a:rPr sz="20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баллы для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самых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популярных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университетов</a:t>
            </a:r>
            <a:r>
              <a:rPr sz="20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страны, </a:t>
            </a:r>
            <a:r>
              <a:rPr sz="20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скорее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формальность,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чем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руководство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действию.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591820" algn="ctr">
              <a:lnSpc>
                <a:spcPct val="100000"/>
              </a:lnSpc>
            </a:pP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Нередко</a:t>
            </a:r>
            <a:r>
              <a:rPr sz="20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зачисления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sz="20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таких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ВУЗах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sz="20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достаточно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100-бальных</a:t>
            </a:r>
            <a:r>
              <a:rPr sz="2000" b="1" spc="4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результатов.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765175" algn="ctr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Борьба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бюджетные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места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разгорается</a:t>
            </a:r>
            <a:r>
              <a:rPr sz="2000" b="1" spc="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между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обладателями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медалей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дополнительных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41275"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баллов, 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которые 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можно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получить за особые достижения </a:t>
            </a:r>
            <a:r>
              <a:rPr sz="20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победы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олимпиадах.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</a:pPr>
            <a:endParaRPr lang="ru-RU" sz="2000" b="1" dirty="0">
              <a:solidFill>
                <a:srgbClr val="001F5F"/>
              </a:solidFill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2024</a:t>
            </a:r>
            <a:r>
              <a:rPr sz="2000" b="1" spc="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4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году</a:t>
            </a:r>
            <a:r>
              <a:rPr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утверждены</a:t>
            </a:r>
            <a:r>
              <a:rPr sz="2000" b="1" spc="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достижений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которые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ВУЗы </a:t>
            </a:r>
            <a:r>
              <a:rPr sz="20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могут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давать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поступающим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дополнительные</a:t>
            </a:r>
            <a:r>
              <a:rPr sz="20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баллы: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8920" indent="-169545" algn="ctr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идеальное </a:t>
            </a:r>
            <a:r>
              <a:rPr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сочинение;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8920" indent="-169545" algn="ctr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000" b="1" spc="-5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медаль</a:t>
            </a:r>
            <a:r>
              <a:rPr lang="ru-RU"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за успехи в учении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;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8920" indent="-169545" algn="ctr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СПО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sz="20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20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отличием</a:t>
            </a:r>
            <a:r>
              <a:rPr sz="20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;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8920" indent="-169545" algn="ctr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000" b="1" spc="-10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портфолио</a:t>
            </a:r>
            <a:r>
              <a:rPr sz="20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sz="20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перечнем</a:t>
            </a:r>
            <a:r>
              <a:rPr sz="20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личных</a:t>
            </a:r>
            <a:r>
              <a:rPr sz="20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достижений;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48920" indent="-169545" algn="ctr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lang="ru-RU"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000" b="1" spc="-10" dirty="0" err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олонтерство</a:t>
            </a:r>
            <a:r>
              <a:rPr lang="ru-RU" sz="20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14290"/>
            <a:ext cx="6858016" cy="70275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ctr">
              <a:lnSpc>
                <a:spcPts val="2520"/>
              </a:lnSpc>
              <a:spcBef>
                <a:spcPts val="480"/>
              </a:spcBef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едеральн</a:t>
            </a:r>
            <a:r>
              <a:rPr lang="ru-RU"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медаль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«За 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sz="20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успехи </a:t>
            </a:r>
            <a:r>
              <a:rPr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000" b="1" spc="-5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учении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степень)</a:t>
            </a:r>
            <a:endParaRPr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82" y="2571744"/>
            <a:ext cx="8715436" cy="333104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>
              <a:lnSpc>
                <a:spcPts val="2160"/>
              </a:lnSpc>
              <a:spcBef>
                <a:spcPts val="375"/>
              </a:spcBef>
            </a:pP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менее 70 баллов на едином государственном экзамене (далее - ЕГЭ) по учебному предмету "Русский язык" и не менее 70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уровня);</a:t>
            </a:r>
          </a:p>
          <a:p>
            <a:pPr marL="241300" marR="5080" indent="-228600" algn="just"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баллов по учебным предметам "Русский язык" и "Математика» - в случае прохождения выпускником ГИА в форме государственного выпускного экзамена);</a:t>
            </a:r>
          </a:p>
          <a:p>
            <a:pPr marL="241300" marR="5080" indent="-228600" algn="just"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баллов по обязательному учебному предмету, сдаваемому в форме ГВЭ, и не менее 70 баллов по обязательному учебному предмету, сдаваемому в форме ЕГЭ - в случае выбора выпускником различных форм прохождения ГИА (ЕГЭ и ГВЭ).</a:t>
            </a:r>
            <a:endParaRPr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00108"/>
            <a:ext cx="6000792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9690" algn="just">
              <a:lnSpc>
                <a:spcPts val="2160"/>
              </a:lnSpc>
              <a:spcBef>
                <a:spcPts val="375"/>
              </a:spcBef>
            </a:pP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Медаль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«За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успехи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 учении» 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вручается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вместе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аттестатом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pc="-4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среднем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общем образовании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отличием, </a:t>
            </a:r>
            <a:r>
              <a:rPr lang="ru-RU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есть </a:t>
            </a:r>
            <a:r>
              <a:rPr lang="ru-RU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ученику, 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который 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окончил</a:t>
            </a:r>
            <a:r>
              <a:rPr lang="ru-RU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11й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класс, получил</a:t>
            </a:r>
            <a:r>
              <a:rPr lang="ru-RU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итоговые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отметки</a:t>
            </a:r>
            <a:r>
              <a:rPr lang="ru-RU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«отлично»</a:t>
            </a:r>
            <a:r>
              <a:rPr lang="ru-RU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 всем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130"/>
              </a:lnSpc>
            </a:pP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учебным</a:t>
            </a:r>
            <a:r>
              <a:rPr lang="ru-RU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предметам</a:t>
            </a:r>
            <a:r>
              <a:rPr lang="ru-RU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имеет</a:t>
            </a:r>
            <a:r>
              <a:rPr lang="ru-RU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одно</a:t>
            </a:r>
            <a:r>
              <a:rPr lang="ru-RU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следующих</a:t>
            </a:r>
            <a:r>
              <a:rPr lang="ru-RU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достижений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29951"/>
            <a:ext cx="2146139" cy="9280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357686" y="58578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Преимущество медали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— дополнительные баллы при поступлении в вуз. Руководство каждого учебного заведения самостоятельно устанавливает ценность награды, однако максимальная величина надбавки — 10 баллов</a:t>
            </a:r>
          </a:p>
        </p:txBody>
      </p:sp>
      <p:sp>
        <p:nvSpPr>
          <p:cNvPr id="14338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65604325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6055" y="0"/>
            <a:ext cx="2337945" cy="21431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08520" y="214290"/>
            <a:ext cx="6680752" cy="70275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ctr">
              <a:lnSpc>
                <a:spcPts val="2520"/>
              </a:lnSpc>
              <a:spcBef>
                <a:spcPts val="480"/>
              </a:spcBef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едеральн</a:t>
            </a:r>
            <a:r>
              <a:rPr lang="ru-RU"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медаль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«За 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sz="20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успехи </a:t>
            </a:r>
            <a:r>
              <a:rPr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000" b="1" spc="-51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учении</a:t>
            </a:r>
            <a:r>
              <a:rPr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степень)</a:t>
            </a:r>
            <a:endParaRPr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82" y="2857496"/>
            <a:ext cx="8715436" cy="30694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 algn="ctr">
              <a:lnSpc>
                <a:spcPts val="2160"/>
              </a:lnSpc>
              <a:spcBef>
                <a:spcPts val="375"/>
              </a:spcBef>
            </a:pPr>
            <a:endParaRPr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менее 60 баллов на ЕГЭ по учебному предмету "Русский язык" и не менее 60 баллов на ЕГЭ по одному из сдаваемых учебных предметов, либо 5 баллов на ЕГЭ по учебному предмету "Математика" базового уровня (для выпускников, сдающих только учебные предметы "Русский язык" и "Математика" базового уровня);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баллов по обязательным учебным предметам - в случае прохождения выпускником ГИА в форме ГВЭ;</a:t>
            </a:r>
          </a:p>
          <a:p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баллов по обязательному учебному предмету, сдаваемому в форме ГВЭ, и не менее 60 баллов по обязательному учебному предмету, сдаваемому в форме ЕГЭ - в случае выбора выпускником различных форм прохождения ГИА (ЕГЭ и ГВЭ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00108"/>
            <a:ext cx="5429288" cy="2043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9690" algn="just">
              <a:lnSpc>
                <a:spcPts val="2160"/>
              </a:lnSpc>
              <a:spcBef>
                <a:spcPts val="375"/>
              </a:spcBef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Медаль "За особые успехи в учении" II степени вручается выпускникам, имеющим по всем учебным предметам, изучавшимся в соответствии с учебным планом, итоговые оценки успеваемости "отлично" и не более двух оценок "хорошо", успешно прошедшим ГИА (без учета результатов, полученных при прохождении повторно ГИА) и набравшим:</a:t>
            </a:r>
          </a:p>
        </p:txBody>
      </p:sp>
      <p:pic>
        <p:nvPicPr>
          <p:cNvPr id="8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29951"/>
            <a:ext cx="2146139" cy="9280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357686" y="57864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Преимущество медали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— дополнительные баллы при поступлении в вуз. Руководство каждого учебного заведения самостоятельно устанавливает ценность награды, однако максимальная величина надбавки — 10 баллов</a:t>
            </a:r>
          </a:p>
        </p:txBody>
      </p:sp>
      <p:pic>
        <p:nvPicPr>
          <p:cNvPr id="12" name="Рисунок 11" descr="sereb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6" y="0"/>
            <a:ext cx="3299024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00438"/>
            <a:ext cx="87154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Они должны: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пройти государственную итоговую аттестацию ; 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иметь полугодовые, годовые и итоговые отметки «отлично» по всем учебным предметам учебного плана, изучавшимся на уровне среднего общего образования; 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проявить особые способности и добиться высоких результатов в областных, всероссийских и международных предметных олимпиадах, смотрах, конкурсах и спортивных соревнованиях в текущем учебном году. 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Медаль выдаётся выпускникам в качестве благодарности от губернатора Ростовской области и даёт право участия в ежегодном губернаторском бале «Золотое созвездие Дона». </a:t>
            </a:r>
          </a:p>
        </p:txBody>
      </p:sp>
      <p:sp>
        <p:nvSpPr>
          <p:cNvPr id="1229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vypusk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42" y="0"/>
            <a:ext cx="2786058" cy="27860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62865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Региональная медаль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«За особые успехи выпускнику Дона»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учреждена в 2014 году постановлением Правительства Ростовской области от 07.05.2014 №322.</a:t>
            </a: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Медалью награждаются выпускники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общеобразовательных организаций, расположенных на территории Ростовской области, независимо от формы обучения.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sz="2400" b="1" spc="-15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математике</a:t>
            </a:r>
            <a:r>
              <a:rPr sz="2400" b="1" spc="2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–</a:t>
            </a:r>
            <a:r>
              <a:rPr sz="2400" b="1" spc="-15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ru-RU" sz="2400" b="1" spc="-15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выбор</a:t>
            </a:r>
            <a:r>
              <a:rPr sz="2400" b="1" spc="-15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sz="2400" b="1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базы</a:t>
            </a:r>
            <a:r>
              <a:rPr sz="2400" b="1" spc="-5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ИЛИ</a:t>
            </a:r>
            <a:r>
              <a:rPr lang="ru-RU" sz="2400" b="1" spc="-5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sz="2400" b="1" spc="-1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профиля</a:t>
            </a:r>
            <a:endParaRPr sz="240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249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chemeClr val="bg1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chemeClr val="bg1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chemeClr val="bg1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при</a:t>
            </a:r>
            <a:endParaRPr sz="2400">
              <a:solidFill>
                <a:schemeClr val="bg1"/>
              </a:solidFill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chemeClr val="bg1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chemeClr val="bg1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chemeClr val="bg1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chemeClr val="bg1"/>
                </a:solidFill>
                <a:latin typeface="Cambria"/>
                <a:cs typeface="Cambria"/>
              </a:rPr>
              <a:t>образовании</a:t>
            </a:r>
            <a:endParaRPr sz="2400">
              <a:solidFill>
                <a:schemeClr val="bg1"/>
              </a:solidFill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343316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6185027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10"/>
              </a:spcBef>
            </a:pPr>
            <a:r>
              <a:rPr sz="2800" b="1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В</a:t>
            </a:r>
            <a:r>
              <a:rPr sz="2800" b="1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800" b="1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день </a:t>
            </a:r>
            <a:r>
              <a:rPr sz="2800" b="1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проведения</a:t>
            </a:r>
            <a:r>
              <a:rPr sz="2800" b="1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800" b="1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экзамена</a:t>
            </a:r>
            <a:r>
              <a:rPr sz="2800" b="1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800" b="1" spc="-1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запрещается:</a:t>
            </a:r>
            <a:endParaRPr lang="ru-RU" sz="2800" b="1" spc="-10" dirty="0">
              <a:solidFill>
                <a:srgbClr val="C00000"/>
              </a:solidFill>
              <a:uFill>
                <a:solidFill>
                  <a:srgbClr val="C00000"/>
                </a:solidFill>
              </a:uFill>
              <a:latin typeface="Arial" pitchFamily="34" charset="0"/>
              <a:cs typeface="Arial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810"/>
              </a:spcBef>
            </a:pPr>
            <a:endParaRPr sz="2400">
              <a:latin typeface="Arial" pitchFamily="34" charset="0"/>
              <a:cs typeface="Arial" pitchFamily="34" charset="0"/>
            </a:endParaRPr>
          </a:p>
          <a:p>
            <a:pPr marL="241300" marR="319405" indent="-228600" algn="ctr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 регистрации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на экзамены,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95885" indent="-228600" algn="ctr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>
                <a:latin typeface="Arial" pitchFamily="34" charset="0"/>
                <a:cs typeface="Arial" pitchFamily="34" charset="0"/>
              </a:rPr>
              <a:t>	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 видеоаппаратуру,</a:t>
            </a:r>
            <a:r>
              <a:rPr sz="2400" b="1" spc="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справочные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808355" algn="ctr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 иные средства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 передачи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информации;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673735" indent="-228600" algn="ctr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 аудиторий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 ППЭ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аудиторию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5080" algn="ctr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«Говорение»),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indent="-228600" algn="ctr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переписывать </a:t>
            </a:r>
            <a:r>
              <a:rPr sz="2400" b="1" spc="-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sz="2400" b="1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ЭМ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5786438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7158" y="2857496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20" y="214290"/>
            <a:ext cx="4579103" cy="313803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lang="ru-RU" sz="2800" b="1" spc="-5" dirty="0">
              <a:solidFill>
                <a:srgbClr val="001F5F"/>
              </a:solidFill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82" y="3929066"/>
            <a:ext cx="8929718" cy="215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lang="ru-RU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lang="ru-RU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lang="ru-RU" dirty="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lang="ru-RU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lang="ru-RU" dirty="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lang="ru-RU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lang="ru-RU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lang="ru-RU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lang="ru-RU" dirty="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lang="ru-RU" dirty="0"/>
              <a:t>	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lang="ru-RU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lang="ru-RU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lang="ru-RU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lang="ru-RU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lang="ru-RU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lang="ru-RU" dirty="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lang="ru-RU" dirty="0"/>
              <a:t>	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lang="ru-RU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lang="ru-RU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lang="ru-RU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lang="ru-RU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lang="ru-RU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lang="ru-RU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lang="ru-RU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lang="ru-RU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29951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85728"/>
            <a:ext cx="9144000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право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аудитории.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>
                <a:latin typeface="Arial" pitchFamily="34" charset="0"/>
                <a:cs typeface="Arial" pitchFamily="34" charset="0"/>
              </a:rPr>
              <a:t>	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черновиков.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времени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аудитории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строке.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2122" y="6229350"/>
            <a:ext cx="1691878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910" y="1000108"/>
            <a:ext cx="6589200" cy="17216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>
                <a:solidFill>
                  <a:srgbClr val="212168"/>
                </a:solidFill>
              </a:rPr>
              <a:t>экзаменов</a:t>
            </a:r>
            <a:r>
              <a:rPr sz="2400" spc="20">
                <a:solidFill>
                  <a:srgbClr val="212168"/>
                </a:solidFill>
              </a:rPr>
              <a:t> </a:t>
            </a:r>
            <a:r>
              <a:rPr lang="ru-RU" sz="2400" spc="20" dirty="0">
                <a:solidFill>
                  <a:srgbClr val="212168"/>
                </a:solidFill>
              </a:rPr>
              <a:t/>
            </a:r>
            <a:br>
              <a:rPr lang="ru-RU" sz="2400" spc="20" dirty="0">
                <a:solidFill>
                  <a:srgbClr val="212168"/>
                </a:solidFill>
              </a:rPr>
            </a:br>
            <a:r>
              <a:rPr sz="2400" spc="-5"/>
              <a:t>не</a:t>
            </a:r>
            <a:r>
              <a:rPr sz="2400" spc="5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0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477260" y="2924810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0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596" y="212852"/>
            <a:ext cx="628654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Arial Black" pitchFamily="34" charset="0"/>
              </a:rPr>
              <a:t>Прием</a:t>
            </a:r>
            <a:r>
              <a:rPr sz="2400" spc="-1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sz="2400" spc="-2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Black" pitchFamily="34" charset="0"/>
              </a:rPr>
              <a:t>рассмотрение</a:t>
            </a:r>
            <a:r>
              <a:rPr sz="2400" spc="-15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Black" pitchFamily="34" charset="0"/>
              </a:rPr>
              <a:t>апелляций</a:t>
            </a:r>
            <a:endParaRPr sz="240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4"/>
          <a:ext cx="8594755" cy="52403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69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24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40527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нарушении</a:t>
                      </a:r>
                      <a:endParaRPr sz="24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marR="292735" algn="ctr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экзамена</a:t>
                      </a:r>
                      <a:endParaRPr sz="24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92075" marR="3200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ППЭ</a:t>
                      </a:r>
                      <a:endParaRPr sz="24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ППЭ)!!!!</a:t>
                      </a:r>
                      <a:endParaRPr sz="24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810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99832">
                <a:tc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sz="2400" b="1" spc="-35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sz="24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выставленными</a:t>
                      </a:r>
                      <a:endParaRPr sz="24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1440"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баллами</a:t>
                      </a:r>
                      <a:endParaRPr sz="24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marL="92075" marR="1428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marR="1428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sz="2400" b="1" spc="-1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течение</a:t>
                      </a:r>
                      <a:r>
                        <a:rPr sz="2400" b="1" spc="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ГИА</a:t>
                      </a:r>
                      <a:r>
                        <a:rPr sz="2400" b="1" spc="-15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5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lang="ru-RU"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школы)!!!!</a:t>
                      </a:r>
                      <a:endParaRPr sz="24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0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971" y="1357298"/>
            <a:ext cx="8728029" cy="16183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fipi.ru</a:t>
            </a:r>
            <a:r>
              <a:rPr sz="2400" b="1" spc="-3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sz="2400" b="1" spc="-7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Федеральный</a:t>
            </a:r>
            <a:r>
              <a:rPr sz="2400" b="1" spc="-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5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институт</a:t>
            </a:r>
            <a:r>
              <a:rPr sz="2400" b="1" spc="14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педагогических</a:t>
            </a:r>
            <a:endParaRPr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98120" algn="ctr">
              <a:lnSpc>
                <a:spcPct val="100000"/>
              </a:lnSpc>
            </a:pPr>
            <a:r>
              <a:rPr sz="2400" b="1" spc="-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измерений</a:t>
            </a:r>
            <a:endParaRPr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700" marR="654050" algn="ctr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spc="-2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ege.edu.ru</a:t>
            </a:r>
            <a:r>
              <a:rPr sz="24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sz="2400" b="1" spc="-1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Официальный</a:t>
            </a:r>
            <a:r>
              <a:rPr sz="2400" b="1" spc="15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информационный</a:t>
            </a:r>
            <a:r>
              <a:rPr sz="2400" b="1" spc="-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портал</a:t>
            </a:r>
            <a:r>
              <a:rPr sz="2400" b="1" spc="-50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ЕГЭ</a:t>
            </a:r>
            <a:endParaRPr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034" y="3049270"/>
            <a:ext cx="8147472" cy="245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 algn="ctr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spc="-3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o</a:t>
            </a:r>
            <a:r>
              <a:rPr sz="2400" b="1" spc="-4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br</a:t>
            </a:r>
            <a:r>
              <a:rPr sz="2400" b="1" spc="-3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n</a:t>
            </a:r>
            <a:r>
              <a:rPr sz="2400" b="1" spc="-4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a</a:t>
            </a:r>
            <a:r>
              <a:rPr sz="2400" b="1" spc="-4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d</a:t>
            </a:r>
            <a:r>
              <a:rPr sz="2400" b="1" spc="-3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zo</a:t>
            </a:r>
            <a:r>
              <a:rPr sz="2400" b="1" spc="-28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r</a:t>
            </a:r>
            <a:r>
              <a:rPr sz="2400" b="1" spc="-4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sz="2400" b="1" spc="-4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g</a:t>
            </a:r>
            <a:r>
              <a:rPr sz="2400" b="1" spc="-8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o</a:t>
            </a:r>
            <a:r>
              <a:rPr sz="2400" b="1" spc="-254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v</a:t>
            </a:r>
            <a:r>
              <a:rPr sz="2400" b="1" spc="-4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sz="2400" b="1" spc="-30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r</a:t>
            </a:r>
            <a:r>
              <a:rPr sz="2400" b="1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u</a:t>
            </a:r>
            <a:r>
              <a:rPr sz="24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sz="2400" b="1" spc="-7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</a:t>
            </a:r>
            <a:r>
              <a:rPr sz="2400" b="1" spc="-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sz="2400" b="1" spc="-1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sz="2400" b="1" spc="-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sz="2400" b="1" spc="-2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sz="2400" b="1" spc="-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sz="2400" b="1" spc="-1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sz="2400" b="1" spc="-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sz="2400" b="1" spc="-1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sz="2400" b="1" spc="-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sz="2400" b="1" spc="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служба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sz="2400" b="1" spc="13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1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sz="2400" b="1" spc="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sz="2400" b="1" spc="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sz="2400" b="1" spc="1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зо</a:t>
            </a:r>
            <a:r>
              <a:rPr sz="2400" b="1" spc="-4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  сфере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sz="2400" b="1" spc="-3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</a:t>
            </a:r>
            <a:r>
              <a:rPr sz="2400" b="1" spc="-2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азо</a:t>
            </a:r>
            <a:r>
              <a:rPr sz="2400" b="1" spc="-3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sz="2400" b="1" spc="-2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ани</a:t>
            </a:r>
            <a:r>
              <a: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sz="2400" b="1" spc="15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400" b="1" spc="-16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sz="2400" b="1" spc="-7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уки</a:t>
            </a:r>
            <a:endParaRPr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105"/>
              </a:spcBef>
            </a:pPr>
            <a:r>
              <a:rPr lang="ru-RU" sz="2400" b="1" spc="-4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sz="2400" b="1" spc="-45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  <a:hlinkClick r:id="rId2"/>
              </a:rPr>
              <a:t>www.rustest.ru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sz="2400" b="1" spc="-3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Официальный </a:t>
            </a:r>
            <a:r>
              <a:rPr sz="2400" b="1" spc="3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сайт </a:t>
            </a:r>
            <a:r>
              <a:rPr sz="24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</a:t>
            </a:r>
            <a:r>
              <a:rPr sz="2400" b="1" spc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центра </a:t>
            </a:r>
            <a:r>
              <a:rPr sz="2400" b="1" spc="-5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Тестирования</a:t>
            </a:r>
            <a:endParaRPr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2700" marR="1336675" algn="ctr">
              <a:lnSpc>
                <a:spcPct val="100000"/>
              </a:lnSpc>
              <a:spcBef>
                <a:spcPts val="695"/>
              </a:spcBef>
            </a:pPr>
            <a:r>
              <a:rPr sz="2400" b="1" spc="-45" dirty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Arial" pitchFamily="34" charset="0"/>
                <a:cs typeface="Arial" pitchFamily="34" charset="0"/>
              </a:rPr>
              <a:t>mon.gov.ru</a:t>
            </a:r>
            <a:r>
              <a:rPr sz="2400" b="1" spc="-4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sz="2400" b="1" spc="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sz="2400" b="1" spc="-2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r>
              <a:rPr sz="2400" b="1" spc="-2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sz="2400" b="1" spc="-2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науки </a:t>
            </a:r>
            <a:r>
              <a:rPr sz="2400" b="1" spc="-5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Российской</a:t>
            </a:r>
            <a:r>
              <a:rPr sz="2400" b="1" spc="-2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Федерации</a:t>
            </a:r>
            <a:endParaRPr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С</a:t>
            </a:r>
            <a:r>
              <a:rPr sz="2400" spc="-10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А</a:t>
            </a:r>
            <a:r>
              <a:rPr sz="2400" spc="-1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Й</a:t>
            </a:r>
            <a:r>
              <a:rPr sz="2400" spc="-9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Т</a:t>
            </a:r>
            <a:r>
              <a:rPr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Ы</a:t>
            </a:r>
            <a:r>
              <a:rPr lang="ru-RU" sz="24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 </a:t>
            </a:r>
            <a:r>
              <a:rPr sz="2400" spc="-229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 </a:t>
            </a:r>
            <a:r>
              <a:rPr sz="2400" spc="9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В</a:t>
            </a:r>
            <a:r>
              <a:rPr lang="ru-RU" sz="2400" spc="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  </a:t>
            </a:r>
            <a:r>
              <a:rPr sz="2400" spc="-9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П</a:t>
            </a:r>
            <a:r>
              <a:rPr sz="2400" spc="-8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О</a:t>
            </a:r>
            <a:r>
              <a:rPr sz="2400" spc="-9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М</a:t>
            </a:r>
            <a:r>
              <a:rPr sz="2400" spc="-85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ОЩ</a:t>
            </a:r>
            <a:r>
              <a:rPr sz="24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 Black" pitchFamily="34" charset="0"/>
                <a:cs typeface="Arial" pitchFamily="34" charset="0"/>
              </a:rPr>
              <a:t>Ь</a:t>
            </a:r>
            <a:endParaRPr sz="240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4637" y="5767613"/>
            <a:ext cx="1999363" cy="10903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8007862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Участники</a:t>
            </a:r>
            <a:r>
              <a:rPr sz="2800" spc="-3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sz="2800" spc="-5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ЕГЭ</a:t>
            </a:r>
            <a:endParaRPr sz="280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5852" y="980389"/>
            <a:ext cx="7858148" cy="232243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 algn="ctr">
              <a:lnSpc>
                <a:spcPts val="3110"/>
              </a:lnSpc>
              <a:spcBef>
                <a:spcPts val="409"/>
              </a:spcBef>
            </a:pP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обучающиеся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sz="2400" b="1" spc="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освоившие</a:t>
            </a:r>
            <a:r>
              <a:rPr sz="2400" b="1" spc="-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основныобщеобразовательные</a:t>
            </a:r>
            <a:r>
              <a:rPr sz="2400" b="1" spc="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программы</a:t>
            </a:r>
            <a:r>
              <a:rPr lang="ru-RU"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среднего</a:t>
            </a:r>
            <a:r>
              <a:rPr sz="2400" b="1" spc="1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общего</a:t>
            </a:r>
            <a:r>
              <a:rPr sz="2400" b="1" spc="-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образования </a:t>
            </a:r>
            <a:endParaRPr lang="ru-RU" sz="2400" b="1" spc="-5" dirty="0">
              <a:solidFill>
                <a:srgbClr val="001F5F"/>
              </a:solidFill>
              <a:latin typeface="Arial" pitchFamily="34" charset="0"/>
              <a:cs typeface="Arial" pitchFamily="34" charset="0"/>
            </a:endParaRPr>
          </a:p>
          <a:p>
            <a:pPr marL="12700" algn="ctr">
              <a:lnSpc>
                <a:spcPts val="2790"/>
              </a:lnSpc>
            </a:pPr>
            <a:r>
              <a:rPr sz="2400" b="1" spc="-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400" b="1" u="heavy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 pitchFamily="34" charset="0"/>
                <a:cs typeface="Arial" pitchFamily="34" charset="0"/>
              </a:rPr>
              <a:t>допущенные</a:t>
            </a:r>
            <a:r>
              <a:rPr sz="2400" b="1" spc="35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установленном</a:t>
            </a:r>
            <a:r>
              <a:rPr sz="2400" b="1" spc="5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порядке</a:t>
            </a:r>
            <a:r>
              <a:rPr sz="2400" b="1" spc="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sz="2400" b="1" spc="-60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государственной</a:t>
            </a:r>
            <a:r>
              <a:rPr sz="2400" b="1" spc="4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(итоговой) </a:t>
            </a: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аттестации </a:t>
            </a:r>
            <a:r>
              <a:rPr sz="2400" b="1" spc="-5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spc="-5" dirty="0">
              <a:solidFill>
                <a:srgbClr val="001F5F"/>
              </a:solidFill>
              <a:latin typeface="Arial" pitchFamily="34" charset="0"/>
              <a:cs typeface="Arial" pitchFamily="34" charset="0"/>
            </a:endParaRPr>
          </a:p>
          <a:p>
            <a:pPr marL="12700" algn="ctr">
              <a:lnSpc>
                <a:spcPts val="2790"/>
              </a:lnSpc>
            </a:pPr>
            <a:r>
              <a:rPr sz="2400" b="1" spc="-1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sz="2400" b="1" spc="-10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выпускники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текущего</a:t>
            </a:r>
            <a:r>
              <a:rPr sz="2400" b="1" spc="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года).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6"/>
            <a:ext cx="5688888" cy="1802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2000" b="1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000" b="1" spc="-5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5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прохождению</a:t>
            </a:r>
            <a:r>
              <a:rPr sz="2000" b="1" spc="-5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ГИА </a:t>
            </a:r>
            <a:r>
              <a:rPr sz="2000" b="1" spc="-10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допускаются</a:t>
            </a:r>
            <a:r>
              <a:rPr sz="2000" b="1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учащиеся,</a:t>
            </a:r>
            <a:r>
              <a:rPr sz="2000" b="1" spc="-15" dirty="0">
                <a:solidFill>
                  <a:srgbClr val="2525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имеющие 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академической</a:t>
            </a:r>
            <a:r>
              <a:rPr sz="2000" b="1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задолженности</a:t>
            </a:r>
            <a:r>
              <a:rPr sz="2000" b="1" spc="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sz="2000" b="1" spc="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всем </a:t>
            </a:r>
            <a:r>
              <a:rPr sz="2000" b="1" spc="-38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предметам</a:t>
            </a:r>
            <a:r>
              <a:rPr sz="2000" b="1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sz="2000" b="1" spc="-5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имеющие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«зачет»</a:t>
            </a:r>
            <a:r>
              <a:rPr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sz="2000" b="1" spc="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итоговому </a:t>
            </a:r>
            <a:r>
              <a:rPr sz="2000" b="1" spc="-1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сочинению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97861" y="0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xmlns="" id="{3C4FF012-32D9-A094-278C-718B71A97F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69C72B58-9500-111D-19D5-215776914D62}"/>
              </a:ext>
            </a:extLst>
          </p:cNvPr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10F3E62A-97FB-21FF-1874-19FC62FCE3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6290319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800" spc="-10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Итоговое сочинение</a:t>
            </a:r>
            <a:br>
              <a:rPr lang="ru-RU" sz="2800" spc="-10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800" spc="-10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- допуск к ГИА действует бессрочно</a:t>
            </a:r>
            <a:endParaRPr sz="2800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xmlns="" id="{673E6A11-84A7-EC50-3D38-DB8143E12B2C}"/>
              </a:ext>
            </a:extLst>
          </p:cNvPr>
          <p:cNvSpPr txBox="1"/>
          <p:nvPr/>
        </p:nvSpPr>
        <p:spPr>
          <a:xfrm>
            <a:off x="3347864" y="1713650"/>
            <a:ext cx="3096344" cy="1318437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 algn="ctr">
              <a:lnSpc>
                <a:spcPts val="3110"/>
              </a:lnSpc>
              <a:spcBef>
                <a:spcPts val="409"/>
              </a:spcBef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04.12.2024</a:t>
            </a:r>
          </a:p>
          <a:p>
            <a:pPr marL="12700" marR="1075055" indent="13335" algn="ctr">
              <a:lnSpc>
                <a:spcPts val="3110"/>
              </a:lnSpc>
              <a:spcBef>
                <a:spcPts val="409"/>
              </a:spcBef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05.02.2025</a:t>
            </a:r>
          </a:p>
          <a:p>
            <a:pPr marL="12700" marR="1075055" indent="13335" algn="ctr">
              <a:lnSpc>
                <a:spcPts val="3110"/>
              </a:lnSpc>
              <a:spcBef>
                <a:spcPts val="409"/>
              </a:spcBef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09.04.2025</a:t>
            </a:r>
            <a:endParaRPr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xmlns="" id="{F6730A96-82DD-AAA8-3E16-E074F9B4F5E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0"/>
            <a:ext cx="2146139" cy="9280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9BABD58-12B9-908C-8EE2-D08FD856B893}"/>
              </a:ext>
            </a:extLst>
          </p:cNvPr>
          <p:cNvSpPr txBox="1"/>
          <p:nvPr/>
        </p:nvSpPr>
        <p:spPr>
          <a:xfrm>
            <a:off x="215516" y="3152566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Начало-10.00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Продолжительность-3 часа 55 минут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проведения-МБОУ Старостаничная СОШ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проведении необходимо иметь-гелевую ручку с чернилами черного цвета, паспорт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063CF1A-C627-56BA-D1E9-752D91CB5559}"/>
              </a:ext>
            </a:extLst>
          </p:cNvPr>
          <p:cNvSpPr txBox="1"/>
          <p:nvPr/>
        </p:nvSpPr>
        <p:spPr>
          <a:xfrm>
            <a:off x="424541" y="4655870"/>
            <a:ext cx="764638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ИС - зачет/незачет</a:t>
            </a: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ознакомления с результатами итогового сочинения</a:t>
            </a:r>
          </a:p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04.12.2024 - до 18.12.2024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05.02.2025 - до 19.02.2025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09.04.2025 – до 21.04.2025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16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8779358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ЕГЭ</a:t>
            </a:r>
            <a:endParaRPr sz="2400">
              <a:solidFill>
                <a:srgbClr val="FF0000"/>
              </a:solidFill>
              <a:latin typeface="Cambria"/>
              <a:cs typeface="Cambria"/>
            </a:endParaRPr>
          </a:p>
          <a:p>
            <a:pPr marL="241300" marR="5080" indent="-161925" algn="ctr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 algn="ctr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2400">
              <a:solidFill>
                <a:srgbClr val="FF0000"/>
              </a:solidFill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8794" y="2428868"/>
            <a:ext cx="5546725" cy="369963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569838" cy="24638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lang="ru-RU" sz="2400" b="1" dirty="0">
                <a:solidFill>
                  <a:srgbClr val="001F5F"/>
                </a:solidFill>
                <a:latin typeface="Cambria"/>
                <a:cs typeface="Cambria"/>
              </a:rPr>
              <a:t>    </a:t>
            </a:r>
          </a:p>
          <a:p>
            <a:pPr marL="241300" marR="70485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b="1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endParaRPr lang="ru-RU" sz="2400" b="1" spc="-45" dirty="0">
              <a:solidFill>
                <a:srgbClr val="001F5F"/>
              </a:solidFill>
              <a:latin typeface="Cambria"/>
              <a:cs typeface="Cambria"/>
            </a:endParaRPr>
          </a:p>
          <a:p>
            <a:pPr marL="241300" marR="70485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b="1" spc="-5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endParaRPr lang="ru-RU" sz="2400" b="1" spc="-5" dirty="0">
              <a:solidFill>
                <a:srgbClr val="001F5F"/>
              </a:solidFill>
              <a:latin typeface="Cambria"/>
              <a:cs typeface="Cambria"/>
            </a:endParaRPr>
          </a:p>
          <a:p>
            <a:pPr marL="241300" marR="70485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b="1" spc="-2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4612" y="2857496"/>
            <a:ext cx="5286412" cy="36798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lang="ru-RU" sz="2200" b="1" spc="-5" dirty="0">
                <a:solidFill>
                  <a:srgbClr val="001F5F"/>
                </a:solidFill>
                <a:latin typeface="Cambria"/>
                <a:cs typeface="Cambria"/>
              </a:rPr>
              <a:t> (немецкий язык)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6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4414" y="357166"/>
            <a:ext cx="7715304" cy="1149161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b="1" spc="-1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Каждый</a:t>
            </a:r>
            <a:r>
              <a:rPr sz="2400" b="1" spc="-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4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год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ФИПИ</a:t>
            </a:r>
            <a:r>
              <a:rPr sz="2400" b="1" spc="-4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вносит </a:t>
            </a:r>
            <a:r>
              <a:rPr sz="2400" b="1" spc="-1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корректировки </a:t>
            </a:r>
            <a:r>
              <a:rPr sz="2400" b="1" spc="-58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41300" marR="1093470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lang="ru-RU"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sz="2400" b="1" spc="-1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труктуру</a:t>
            </a:r>
            <a:r>
              <a:rPr sz="2400" b="1" spc="2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КИМ</a:t>
            </a:r>
            <a:r>
              <a:rPr sz="2400" b="1" spc="-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sz="2400" b="1" spc="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критерии</a:t>
            </a:r>
            <a:r>
              <a:rPr sz="2400" b="1" spc="2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оценивания </a:t>
            </a:r>
            <a:r>
              <a:rPr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41300" marR="1093470" indent="-228600" algn="ctr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b="1" spc="-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экзаменационных</a:t>
            </a:r>
            <a:r>
              <a:rPr sz="2400" b="1" spc="5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заданий</a:t>
            </a:r>
            <a:r>
              <a:rPr sz="2400" b="1" spc="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2400" b="1" spc="1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400" b="1" spc="-5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ЕГЭ.</a:t>
            </a:r>
            <a:endParaRPr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85926"/>
            <a:ext cx="85725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Русский язык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Внесены изменения в формулировки заданий и критерии оценивания работы. Задание №26 (языковые средства выразительности) заменено на задание №22. Также увеличен порог с 69 слов до 99 для работы, которая допускается к проверке.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1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Обществознание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 экзамене могут появиться задания, проверяющие знания по таким вопросам, как налоговые льготы и вычеты, арбитражное судопроизводство, этнокультурные традиции.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2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 тестовой части усложнилась задача №8 на определение средств выразительности: число вариантов ответа увеличилось с пяти до семи. В письменной части в задании №5 теперь указано конкретное произведение из курса средней школы с XVIII до первой половины XIX века.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1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Информатика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Задание №27 будет проверять умение выполнять последовательность решения задач анализа данных: сбор первичных данных, очистка и оценка качества данных, выбор и построение модели, преобразование данных, визуализация данных, интерпретация результатов.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3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5"/>
              </a:rPr>
              <a:t>4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Химия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Внесены коррективы в модель задания №17: вместо задания на выбор нескольких вариантов ответа будет использовано задание на установление соответствия между позициями двух множеств.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3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Изменения не коснутся экзаменов по математике, истории и географии.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034" y="357166"/>
            <a:ext cx="8429684" cy="128047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algn="ctr" fontAlgn="base"/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Федеральная служба по надзору в сфере образования (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Рособрнадзор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и 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Министерство просвещения России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опубликовали предварительные даты экзаменов на Федеральном портале проектов нормативных правовых актов.</a:t>
            </a:r>
            <a:endParaRPr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82153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ЕГЭ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планируют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проводить </a:t>
            </a: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мая по 11 июня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base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мая (пятница)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история, литература, химия;</a:t>
            </a: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 мая (вторник)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математика базового уровня, математика профильного уровня;</a:t>
            </a: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мая (пятница)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русский язык;</a:t>
            </a: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июня (понедельник)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обществознание, физика;</a:t>
            </a: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июня (четверг)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— биология, география, иностранные языки (английский, испанский, китайский, немецкий, французский) —письменная часть;</a:t>
            </a:r>
          </a:p>
          <a:p>
            <a:pPr fontAlgn="base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10-11 июня (вторник и среда)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— иностранные языки (английский, испанский, китайский, немецкий, французский) — устная часть, информатика.</a:t>
            </a:r>
          </a:p>
        </p:txBody>
      </p:sp>
      <p:pic>
        <p:nvPicPr>
          <p:cNvPr id="5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4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26820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cs typeface="Arial" pitchFamily="34" charset="0"/>
              </a:rPr>
              <a:t>Минимальный балл для аттестата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214422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Чтобы получить аттестат об окончании школы, нужно набрать минимальные баллы по двум обязательным предметам – русскому языку и математике. </a:t>
            </a:r>
          </a:p>
          <a:p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русский язык - 36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 (профильный уровень) – 27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математика (базовый уровень) – 7 / оценка «3»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же результат оказался ниже требуемого, обязательные предметы можно пересдать в один из резервных дней. Вторая пересдача, если она нужна, назначается в сентябре. Конечно, о поступлении в вуз в этом году говорить уже не придется, но у выпускника будет шанс получить хотя бы школьный аттестат. Если же обе попытки оказались провалены, выпускник получит справку об окончании школы и сможет попытаться пересдать экзамены на более высокий балл уже в следующем году.</a:t>
            </a:r>
          </a:p>
        </p:txBody>
      </p:sp>
      <p:pic>
        <p:nvPicPr>
          <p:cNvPr id="8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97861" y="5929951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449</TotalTime>
  <Words>1196</Words>
  <Application>Microsoft Office PowerPoint</Application>
  <PresentationFormat>Экран (4:3)</PresentationFormat>
  <Paragraphs>204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Легкий дым</vt:lpstr>
      <vt:lpstr>Слайд 1</vt:lpstr>
      <vt:lpstr>Слайд 2</vt:lpstr>
      <vt:lpstr>Участники ЕГЭ</vt:lpstr>
      <vt:lpstr>Итоговое сочинение - допуск к ГИА действует бессрочно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Федеральная медаль  «За особые успехи в  учении» (I степень)</vt:lpstr>
      <vt:lpstr>Федеральная медаль  «За особые успехи в  учении» (II степень)</vt:lpstr>
      <vt:lpstr>Слайд 16</vt:lpstr>
      <vt:lpstr>Слайд 17</vt:lpstr>
      <vt:lpstr>Слайд 18</vt:lpstr>
      <vt:lpstr>Слайд 19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Слайд 21</vt:lpstr>
      <vt:lpstr>В продолжительность экзаменов 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САЙТЫ  В  ПОМОЩЬ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26</cp:revision>
  <dcterms:created xsi:type="dcterms:W3CDTF">2023-10-01T17:45:10Z</dcterms:created>
  <dcterms:modified xsi:type="dcterms:W3CDTF">2024-11-20T21:05:34Z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