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80" r:id="rId9"/>
    <p:sldId id="277" r:id="rId10"/>
    <p:sldId id="27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F612D-9DE4-424F-A59C-8B0CE0825886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9A4AF-C1C1-4599-B301-F004B634D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A4AF-C1C1-4599-B301-F004B634DB3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6700862" cy="3852874"/>
          </a:xfrm>
        </p:spPr>
        <p:txBody>
          <a:bodyPr/>
          <a:lstStyle/>
          <a:p>
            <a:r>
              <a:rPr lang="ru-RU" dirty="0" smtClean="0"/>
              <a:t>Тема: Применение новой формы оценивания образовательных результатов</a:t>
            </a:r>
          </a:p>
          <a:p>
            <a:r>
              <a:rPr lang="ru-RU" dirty="0" smtClean="0"/>
              <a:t>учащихся 8-9 классов при помощи тестов в формате PISA на уроках химии</a:t>
            </a:r>
          </a:p>
          <a:p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14480" y="0"/>
            <a:ext cx="65722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haroni" pitchFamily="2" charset="-79"/>
              </a:rPr>
              <a:t>ЗАДАНИЯ ДЛЯ ФОРМИРОВАНИЯ ЕСТЕСТВЕННОНАУЧНОЙ ГРАМОТНОСТИ УЧАЩИХСЯ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haroni" pitchFamily="2" charset="-79"/>
              </a:rPr>
              <a:t>НА УРОКАХ  </a:t>
            </a:r>
            <a:r>
              <a:rPr lang="ru-RU" sz="3200" b="1" dirty="0" smtClean="0">
                <a:solidFill>
                  <a:srgbClr val="000000"/>
                </a:solidFill>
                <a:ea typeface="Times New Roman" pitchFamily="18" charset="0"/>
                <a:cs typeface="Aharoni" pitchFamily="2" charset="-79"/>
              </a:rPr>
              <a:t>ХИМИИ,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haroni" pitchFamily="2" charset="-79"/>
              </a:rPr>
              <a:t>ФИЗИКИ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</a:rPr>
              <a:t/>
            </a:r>
            <a:br>
              <a:rPr lang="ru-RU" sz="2000" u="sng" dirty="0" smtClean="0">
                <a:latin typeface="Monotype Corsiva" pitchFamily="66" charset="0"/>
              </a:rPr>
            </a:br>
            <a:r>
              <a:rPr lang="ru-RU" sz="2800" u="sng" dirty="0" smtClean="0">
                <a:latin typeface="Monotype Corsiva" pitchFamily="66" charset="0"/>
              </a:rPr>
              <a:t/>
            </a:r>
            <a:br>
              <a:rPr lang="ru-RU" sz="2800" u="sng" dirty="0" smtClean="0">
                <a:latin typeface="Monotype Corsiva" pitchFamily="66" charset="0"/>
              </a:rPr>
            </a:br>
            <a:r>
              <a:rPr lang="ru-RU" sz="2800" u="sng" dirty="0" smtClean="0">
                <a:latin typeface="Monotype Corsiva" pitchFamily="66" charset="0"/>
              </a:rPr>
              <a:t/>
            </a:r>
            <a:br>
              <a:rPr lang="ru-RU" sz="2800" u="sng" dirty="0" smtClean="0">
                <a:latin typeface="Monotype Corsiva" pitchFamily="66" charset="0"/>
              </a:rPr>
            </a:br>
            <a:r>
              <a:rPr lang="ru-RU" sz="2800" u="sng" dirty="0" smtClean="0">
                <a:latin typeface="Monotype Corsiva" pitchFamily="66" charset="0"/>
              </a:rPr>
              <a:t>Вопросы</a:t>
            </a:r>
            <a:r>
              <a:rPr lang="ru-RU" sz="2800" u="sng" dirty="0" smtClean="0">
                <a:latin typeface="Monotype Corsiva" pitchFamily="66" charset="0"/>
              </a:rPr>
              <a:t>: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1.Установите молекулярную формулу фруктозы, которая придаёт дельфиньим слезам сладкий вкус, если массовые доли элементов в ней составляют: 40,0%(С), 6,6%(Н), 53,4%(О).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2. Сравните (в табличной форме) физические свойства глюкозы и фруктозы.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Задача 2.</a:t>
            </a:r>
            <a:r>
              <a:rPr lang="ru-RU" sz="2800" dirty="0" smtClean="0">
                <a:latin typeface="Monotype Corsiva" pitchFamily="66" charset="0"/>
              </a:rPr>
              <a:t> На гидролизном заводе за сутки из древесных опилок получено 50 т. 96% этилового спирта. Вычислите объем выделившегося углекислого газа в атмосферу. К чему может привести повышенное содержание углекислого газа в атмосфере?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r>
              <a:rPr lang="ru-RU" dirty="0" smtClean="0"/>
              <a:t>Физика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2886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Задание  1</a:t>
            </a:r>
            <a:endParaRPr lang="ru-RU" dirty="0" smtClean="0"/>
          </a:p>
          <a:p>
            <a:r>
              <a:rPr lang="ru-RU" dirty="0" smtClean="0"/>
              <a:t>Сейчас во многих современных домах устанавливают пластиковые окна. Традиционно, </a:t>
            </a:r>
            <a:r>
              <a:rPr lang="ru-RU" dirty="0" smtClean="0"/>
              <a:t>во все</a:t>
            </a:r>
            <a:r>
              <a:rPr lang="ru-RU" dirty="0" smtClean="0"/>
              <a:t> пластиковые окна ставится стеклопакет – изделие, состоящее из двух-трех стекол, разделенных между собой специальной дистанционной рамкой.  </a:t>
            </a:r>
          </a:p>
          <a:p>
            <a:r>
              <a:rPr lang="ru-RU" dirty="0" smtClean="0"/>
              <a:t>Стеклопакет – это прозрачная часть окна, занимающая большую часть оконной конструкции и именно от него во многом зависит уровень </a:t>
            </a:r>
            <a:r>
              <a:rPr lang="ru-RU" dirty="0" err="1" smtClean="0"/>
              <a:t>шумоизоляции</a:t>
            </a:r>
            <a:r>
              <a:rPr lang="ru-RU" dirty="0" smtClean="0"/>
              <a:t> и сохранения тепла в доме.</a:t>
            </a:r>
          </a:p>
          <a:p>
            <a:r>
              <a:rPr lang="ru-RU" dirty="0" smtClean="0"/>
              <a:t>Говоря научным языком, под стеклопакетом подразумевается герметичное изделие из нескольких стекол , соединенных между собой по контуру </a:t>
            </a:r>
            <a:r>
              <a:rPr lang="ru-RU" dirty="0" err="1" smtClean="0"/>
              <a:t>герметиком</a:t>
            </a:r>
            <a:r>
              <a:rPr lang="ru-RU" dirty="0" smtClean="0"/>
              <a:t>, образующим замкнутую полость..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fsd.multiurok.ru/html/2021/11/13/s_618fe07a1b1b3/phpEiPUmZ_Razrabotka-zadanij-po-estestvennonauchnoj-gramotnosti-na-urokah-fiziki_html_3cd0b8841e5c636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000108"/>
            <a:ext cx="7433013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Используя данные диаграммы, установите соответствие, минимальной толщины стекла и максимально допустимой площади стеклопакета.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fsd.multiurok.ru/html/2021/11/13/s_618fe07a1b1b3/phpEiPUmZ_Razrabotka-zadanij-po-estestvennonauchnoj-gramotnosti-na-urokah-fiziki_html_39a1ca716806d33a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643050"/>
            <a:ext cx="6831447" cy="27146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4914538"/>
          <a:ext cx="6096021" cy="1729174"/>
        </p:xfrm>
        <a:graphic>
          <a:graphicData uri="http://schemas.openxmlformats.org/drawingml/2006/table">
            <a:tbl>
              <a:tblPr/>
              <a:tblGrid>
                <a:gridCol w="3178785"/>
                <a:gridCol w="2917236"/>
              </a:tblGrid>
              <a:tr h="591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Толщина стекла мм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минимальная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Площадь стеклопакета м</a:t>
                      </a:r>
                      <a:r>
                        <a:rPr lang="ru-RU" sz="800" b="1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Максимальная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 (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1,7мм)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 (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3,2мм)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(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3,5мм)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4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428605"/>
          <a:ext cx="8258204" cy="642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Характеристики задания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73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Содержательная область оценки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процедурное знание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108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Компетенция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Анализировать, интерпретировать данные и делать соответствующие выводы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Контекст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науки и технологий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Тип задания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на сопоставления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73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Преобразование одной формы данных в другую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Система оценивания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73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Выбраны правильно 3 ответа (А-2, Б-4, В-4)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9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Выбраны правильно 2 ответа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73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Другие ответы. Ответ отсутствует.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Задание </a:t>
            </a:r>
            <a:r>
              <a:rPr lang="ru-RU" b="1" dirty="0" smtClean="0"/>
              <a:t>2.</a:t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dirty="0" smtClean="0"/>
              <a:t>Какие выводы можно сделать на основании этой диаграммы. Исключите неправильные утверждения.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786322"/>
            <a:ext cx="8401080" cy="18573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А) При ширине дистанционной рамки 12 мм, максимальная площадь стеклопакета 7 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Б) Существует линейная зависимость между площадью стеклопакета и шириной дистанционной рамки.</a:t>
            </a:r>
          </a:p>
          <a:p>
            <a:r>
              <a:rPr lang="ru-RU" dirty="0" smtClean="0"/>
              <a:t>В) При толщине стекла 5 мм стеклопакет может иметь площадь 2 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Г) При ширине дистанционной рамки 8 мм, максимальная площадь стеклопакета 5 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fsd.multiurok.ru/html/2021/11/13/s_618fe07a1b1b3/phpEiPUmZ_Razrabotka-zadanij-po-estestvennonauchnoj-gramotnosti-na-urokah-fiziki_html_39a1ca716806d33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642919"/>
            <a:ext cx="6886285" cy="4106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928672"/>
          <a:ext cx="8115328" cy="577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4809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«Стеклопакет».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Характеристики задания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Содержательная область оценки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процедурное знание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Компетенция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Анализировать, интерпретировать данные и делать соответствующие выводы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Контекст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науки и технологий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Тип задания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на исключение неправильных утверждений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Сформулировать выводы на основе интерпретации данных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Система оценивания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Выбраны правильно 2 ответа (А, Б)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 правильно 1 ответ (А или Б)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Другие ответы. Ответ отсутствует.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</a:t>
            </a:r>
            <a:r>
              <a:rPr lang="ru-RU" b="1" dirty="0" smtClean="0"/>
              <a:t>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Серёже </a:t>
            </a:r>
            <a:r>
              <a:rPr lang="ru-RU" dirty="0" smtClean="0"/>
              <a:t>и Артёму удалось побывать на производстве стеклопакетов. Они увидели, что между некоторых стекол закачивают газ.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643314"/>
            <a:ext cx="8643998" cy="29312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 какой целью закачивают газ между стекол?</a:t>
            </a:r>
            <a:r>
              <a:rPr lang="ru-RU" b="1" dirty="0" smtClean="0"/>
              <a:t> </a:t>
            </a:r>
            <a:r>
              <a:rPr lang="ru-RU" dirty="0" smtClean="0"/>
              <a:t>Исключите неправильное утверждение.</a:t>
            </a:r>
          </a:p>
          <a:p>
            <a:r>
              <a:rPr lang="ru-RU" dirty="0" smtClean="0"/>
              <a:t>А) Для увеличения срока службы стеклопакета.</a:t>
            </a:r>
          </a:p>
          <a:p>
            <a:r>
              <a:rPr lang="ru-RU" dirty="0" smtClean="0"/>
              <a:t>Б) Для уменьшения теплоизоляции.</a:t>
            </a:r>
          </a:p>
          <a:p>
            <a:r>
              <a:rPr lang="ru-RU" dirty="0" smtClean="0"/>
              <a:t>В) Для дополнительной защиты от ультрафиолетового излучения</a:t>
            </a:r>
          </a:p>
          <a:p>
            <a:r>
              <a:rPr lang="ru-RU" dirty="0" smtClean="0"/>
              <a:t>Г) Для улучшения </a:t>
            </a:r>
            <a:r>
              <a:rPr lang="ru-RU" dirty="0" err="1" smtClean="0"/>
              <a:t>шумоизоляции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s://fsd.multiurok.ru/html/2021/11/13/s_618fe07a1b1b3/phpEiPUmZ_Razrabotka-zadanij-po-estestvennonauchnoj-gramotnosti-na-urokah-fiziki_html_ee41087a3efedb4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14290"/>
            <a:ext cx="5857916" cy="3426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Задачи в формате PISA</a:t>
            </a:r>
            <a:r>
              <a:rPr lang="ru-RU" sz="2700" dirty="0" smtClean="0"/>
              <a:t> позволяют учителю решить одновременно несколько задач: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оценить уровень развития письменной компетенции учащихся, т. е. насколько ученик в состоянии разобраться в тексте и достать из него необходимую информацию;</a:t>
            </a:r>
          </a:p>
          <a:p>
            <a:r>
              <a:rPr lang="ru-RU" dirty="0" smtClean="0"/>
              <a:t>оценить уровень развития предметных знаний и умений;</a:t>
            </a:r>
          </a:p>
          <a:p>
            <a:r>
              <a:rPr lang="ru-RU" dirty="0" smtClean="0"/>
              <a:t>оценить уровень развития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(интеллектуальных, познавательных, культуру письменной и устной речи и т.д.).</a:t>
            </a:r>
          </a:p>
          <a:p>
            <a:r>
              <a:rPr lang="ru-RU" dirty="0" smtClean="0"/>
              <a:t>оценить способность самостоятельно приобретать знания и выбирать способы деятельности, необходимые для успешной адаптации в современном мире, т. е. результативно действовать в нестандартных ситуациях;</a:t>
            </a:r>
          </a:p>
          <a:p>
            <a:r>
              <a:rPr lang="ru-RU" dirty="0" smtClean="0"/>
              <a:t>формировать познавательный интерес к предмету через развитие исследовательской компетенции;</a:t>
            </a:r>
          </a:p>
          <a:p>
            <a:r>
              <a:rPr lang="ru-RU" dirty="0" smtClean="0"/>
              <a:t>способствовать сравнению прогресса учащихся в отношении каждого учебного предмета и образования в целом;</a:t>
            </a:r>
          </a:p>
          <a:p>
            <a:r>
              <a:rPr lang="ru-RU" dirty="0" smtClean="0"/>
              <a:t>определять пути для понижения различий между текущими и ожидаемыми результатами.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401080" cy="583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4835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«Стеклопакет».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Характеристики задания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Содержательная область оценки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процедурное знание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Компетенция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Понимание особенностей естественно научного исследования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Контекст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науки и технологий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Тип задания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на исключение неправильных утверждений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 описанию проблемы сформулировать или оценить идею исследования, направленного на ее решение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Система оценивания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 правильно ответ ( Б)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8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Другие ответы. Ответ отсутствует.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3000"/>
            <a:ext cx="8186766" cy="7143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</a:t>
            </a:r>
            <a:r>
              <a:rPr lang="ru-RU" b="1" dirty="0" smtClean="0"/>
              <a:t>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74362"/>
          </a:xfrm>
        </p:spPr>
        <p:txBody>
          <a:bodyPr/>
          <a:lstStyle/>
          <a:p>
            <a:r>
              <a:rPr lang="ru-RU" dirty="0" smtClean="0"/>
              <a:t>Серёжа и Артём решили экспериментально проверить, зависит ли выталкивающая сила от плотности погружаемого в воду тела.</a:t>
            </a:r>
          </a:p>
          <a:p>
            <a:endParaRPr lang="ru-RU" dirty="0"/>
          </a:p>
        </p:txBody>
      </p:sp>
      <p:pic>
        <p:nvPicPr>
          <p:cNvPr id="4" name="Рисунок 3" descr="https://fsd.multiurok.ru/html/2021/11/13/s_618fe07a1b1b3/phpEiPUmZ_Razrabotka-zadanij-po-estestvennonauchnoj-gramotnosti-na-urokah-fiziki_html_82892b7dcd35fa6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571876"/>
            <a:ext cx="5643602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186766" cy="29312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Какие из указанных тел можно использовать для такой проверки?</a:t>
            </a:r>
          </a:p>
          <a:p>
            <a:r>
              <a:rPr lang="ru-RU" dirty="0" smtClean="0"/>
              <a:t>Выберите один ответ</a:t>
            </a:r>
          </a:p>
          <a:p>
            <a:r>
              <a:rPr lang="ru-RU" dirty="0" smtClean="0"/>
              <a:t>1) А и Г</a:t>
            </a:r>
          </a:p>
          <a:p>
            <a:r>
              <a:rPr lang="ru-RU" dirty="0" smtClean="0"/>
              <a:t>2) Б и В</a:t>
            </a:r>
          </a:p>
          <a:p>
            <a:r>
              <a:rPr lang="ru-RU" dirty="0" smtClean="0"/>
              <a:t>3) А и Б</a:t>
            </a:r>
          </a:p>
          <a:p>
            <a:r>
              <a:rPr lang="ru-RU" dirty="0" smtClean="0"/>
              <a:t>4) В и Г</a:t>
            </a:r>
          </a:p>
          <a:p>
            <a:endParaRPr lang="ru-RU" dirty="0"/>
          </a:p>
        </p:txBody>
      </p:sp>
      <p:pic>
        <p:nvPicPr>
          <p:cNvPr id="4" name="Рисунок 3" descr="https://fsd.multiurok.ru/html/2021/11/13/s_618fe07a1b1b3/phpEiPUmZ_Razrabotka-zadanij-po-estestvennonauchnoj-gramotnosti-na-urokah-fiziki_html_82892b7dcd35fa6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928670"/>
            <a:ext cx="6072230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3165"/>
          <a:ext cx="8258204" cy="5719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4297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Задание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«Выталкивающая сила».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Характеристики задания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629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Содержательная область оценки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Содержательное знание, физические системы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629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Компетенция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Понимание особенностей естественно научного исследования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Контекст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Окружающая 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Тип задания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Выбор одного правильного ответа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022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 описанию проблемы сформулировать или оценить идею исследования, направленного на ее решение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Система оценивания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Выбран правильно ответ ( 4)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2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Другие ответы. Ответ отсутствует.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8 класс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Тема:</a:t>
            </a:r>
            <a:r>
              <a:rPr lang="ru-RU" sz="1800" dirty="0" smtClean="0"/>
              <a:t> Соли.</a:t>
            </a:r>
            <a:br>
              <a:rPr lang="ru-RU" sz="1800" dirty="0" smtClean="0"/>
            </a:br>
            <a:r>
              <a:rPr lang="ru-RU" sz="1200" b="1" u="sng" dirty="0" smtClean="0"/>
              <a:t>Умеет</a:t>
            </a:r>
            <a:r>
              <a:rPr lang="ru-RU" sz="1200" dirty="0" smtClean="0"/>
              <a:t> извлекать информацию по заданному вопросу из статистического источника;</a:t>
            </a:r>
            <a:br>
              <a:rPr lang="ru-RU" sz="1200" dirty="0" smtClean="0"/>
            </a:br>
            <a:r>
              <a:rPr lang="ru-RU" sz="1200" b="1" u="sng" dirty="0" smtClean="0"/>
              <a:t>Систематизирует</a:t>
            </a:r>
            <a:r>
              <a:rPr lang="ru-RU" sz="1200" dirty="0" smtClean="0"/>
              <a:t> извлеченную информацию в рамках сложной заданной структуры;</a:t>
            </a:r>
            <a:br>
              <a:rPr lang="ru-RU" sz="1200" dirty="0" smtClean="0"/>
            </a:br>
            <a:r>
              <a:rPr lang="ru-RU" sz="1200" b="1" u="sng" dirty="0" smtClean="0"/>
              <a:t>Воспринимает</a:t>
            </a:r>
            <a:r>
              <a:rPr lang="ru-RU" sz="1200" dirty="0" smtClean="0"/>
              <a:t> требуемое содержание фактической информации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72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Прочитайте текст учебника на </a:t>
            </a:r>
            <a:r>
              <a:rPr lang="ru-RU" dirty="0" smtClean="0"/>
              <a:t>стр.107-110 §26.</a:t>
            </a:r>
            <a:endParaRPr lang="ru-RU" dirty="0" smtClean="0"/>
          </a:p>
          <a:p>
            <a:r>
              <a:rPr lang="ru-RU" dirty="0" smtClean="0"/>
              <a:t>Отметьте «+» и «-», которые тебе поставил напарник как ты прочитал: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Плавно  </a:t>
            </a:r>
          </a:p>
          <a:p>
            <a:r>
              <a:rPr lang="ru-RU" dirty="0" smtClean="0"/>
              <a:t>Без </a:t>
            </a:r>
            <a:r>
              <a:rPr lang="ru-RU" dirty="0" smtClean="0"/>
              <a:t>ошибок</a:t>
            </a:r>
          </a:p>
          <a:p>
            <a:r>
              <a:rPr lang="ru-RU" dirty="0" smtClean="0"/>
              <a:t>С правильной интонацией</a:t>
            </a:r>
          </a:p>
          <a:p>
            <a:r>
              <a:rPr lang="ru-RU" dirty="0" smtClean="0"/>
              <a:t>Соблюдал паузу</a:t>
            </a:r>
          </a:p>
          <a:p>
            <a:r>
              <a:rPr lang="ru-RU" dirty="0" smtClean="0"/>
              <a:t>Химические знаки</a:t>
            </a:r>
          </a:p>
          <a:p>
            <a:r>
              <a:rPr lang="ru-RU" dirty="0" smtClean="0"/>
              <a:t>Химические формулы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Ответь на вопросы, используя слова и выражения из текста</a:t>
            </a:r>
          </a:p>
          <a:p>
            <a:r>
              <a:rPr lang="ru-RU" dirty="0" smtClean="0"/>
              <a:t>- Что такое соли?</a:t>
            </a:r>
          </a:p>
          <a:p>
            <a:r>
              <a:rPr lang="ru-RU" dirty="0" smtClean="0"/>
              <a:t>- Как называют соли? (порядок называния)</a:t>
            </a:r>
          </a:p>
          <a:p>
            <a:r>
              <a:rPr lang="ru-RU" dirty="0" smtClean="0"/>
              <a:t>- Как записывают химическую формулу соли?</a:t>
            </a:r>
          </a:p>
          <a:p>
            <a:r>
              <a:rPr lang="ru-RU" dirty="0" smtClean="0"/>
              <a:t>- Физические свойства солей?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93161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Назовите </a:t>
            </a:r>
            <a:r>
              <a:rPr lang="ru-RU" dirty="0" smtClean="0"/>
              <a:t>все соли, встречающиеся в тексте, запишите их формулы</a:t>
            </a:r>
          </a:p>
          <a:p>
            <a:r>
              <a:rPr lang="ru-RU" dirty="0" smtClean="0"/>
              <a:t>____________________________________________________________________________________________________________________________________________</a:t>
            </a:r>
          </a:p>
          <a:p>
            <a:r>
              <a:rPr lang="ru-RU" dirty="0" smtClean="0"/>
              <a:t>Составьте алгоритм названия солей по номенклатуре</a:t>
            </a:r>
          </a:p>
          <a:p>
            <a:r>
              <a:rPr lang="ru-RU" dirty="0" smtClean="0"/>
              <a:t>Выделите из текста новые понятия</a:t>
            </a:r>
          </a:p>
          <a:p>
            <a:pPr>
              <a:buNone/>
            </a:pPr>
            <a:r>
              <a:rPr lang="ru-RU" dirty="0" smtClean="0"/>
              <a:t> 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Модельный ответ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1. </a:t>
            </a:r>
            <a:r>
              <a:rPr lang="ru-RU" dirty="0" smtClean="0"/>
              <a:t>Чтение текста стр. </a:t>
            </a:r>
            <a:r>
              <a:rPr lang="ru-RU" dirty="0" smtClean="0"/>
              <a:t>107-110 (</a:t>
            </a:r>
            <a:r>
              <a:rPr lang="ru-RU" dirty="0" smtClean="0"/>
              <a:t>Учебник Химия 8 класс </a:t>
            </a:r>
            <a:r>
              <a:rPr lang="ru-RU" dirty="0" smtClean="0"/>
              <a:t>Габриелян,</a:t>
            </a:r>
            <a:r>
              <a:rPr lang="ru-RU" dirty="0" smtClean="0"/>
              <a:t> </a:t>
            </a:r>
            <a:r>
              <a:rPr lang="ru-RU" dirty="0" smtClean="0"/>
              <a:t>Остроумов. Сладков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b="1" dirty="0" smtClean="0"/>
              <a:t>2. </a:t>
            </a:r>
            <a:r>
              <a:rPr lang="ru-RU" dirty="0" smtClean="0"/>
              <a:t>Работа в паре</a:t>
            </a:r>
          </a:p>
          <a:p>
            <a:r>
              <a:rPr lang="ru-RU" b="1" dirty="0" smtClean="0"/>
              <a:t>3. Соли – это</a:t>
            </a:r>
            <a:r>
              <a:rPr lang="ru-RU" dirty="0" smtClean="0"/>
              <a:t> сложные вещества, состоящие из атомов металла и кислотного остатка.</a:t>
            </a:r>
          </a:p>
          <a:p>
            <a:r>
              <a:rPr lang="ru-RU" b="1" dirty="0" smtClean="0"/>
              <a:t>Как называют соли? (порядок называния)</a:t>
            </a:r>
            <a:endParaRPr lang="ru-RU" dirty="0" smtClean="0"/>
          </a:p>
          <a:p>
            <a:r>
              <a:rPr lang="ru-RU" b="1" dirty="0" smtClean="0"/>
              <a:t>Как записывают химическую формулу соли?</a:t>
            </a:r>
            <a:endParaRPr lang="ru-RU" dirty="0" smtClean="0"/>
          </a:p>
          <a:p>
            <a:r>
              <a:rPr lang="ru-RU" b="1" dirty="0" smtClean="0"/>
              <a:t>Физические свойства солей?</a:t>
            </a:r>
            <a:endParaRPr lang="ru-RU" dirty="0" smtClean="0"/>
          </a:p>
          <a:p>
            <a:r>
              <a:rPr lang="ru-RU" dirty="0" err="1" smtClean="0"/>
              <a:t>Н</a:t>
            </a:r>
            <a:r>
              <a:rPr lang="ru-RU" dirty="0" err="1" smtClean="0"/>
              <a:t>еравстворимые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воде соли. </a:t>
            </a:r>
            <a:r>
              <a:rPr lang="ru-RU" dirty="0" smtClean="0"/>
              <a:t>При получении нерастворимых солей образуется осадок (смотри таблицу «Растворимость кислот, солей, оснований в воде»)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в паре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Назовите </a:t>
            </a:r>
            <a:r>
              <a:rPr lang="ru-RU" b="1" dirty="0" smtClean="0"/>
              <a:t>все соли, встречающиеся в тексте, запишите их формулы</a:t>
            </a:r>
            <a:r>
              <a:rPr lang="ru-RU" dirty="0" smtClean="0"/>
              <a:t> Na</a:t>
            </a:r>
            <a:r>
              <a:rPr lang="ru-RU" baseline="-25000" dirty="0" smtClean="0"/>
              <a:t>3</a:t>
            </a:r>
            <a:r>
              <a:rPr lang="ru-RU" dirty="0" smtClean="0"/>
              <a:t>PO</a:t>
            </a:r>
            <a:r>
              <a:rPr lang="ru-RU" baseline="-25000" dirty="0" smtClean="0"/>
              <a:t>4 - </a:t>
            </a:r>
            <a:r>
              <a:rPr lang="ru-RU" dirty="0" err="1" smtClean="0"/>
              <a:t>ортофосфат</a:t>
            </a:r>
            <a:r>
              <a:rPr lang="ru-RU" dirty="0" smtClean="0"/>
              <a:t> натрия, Al</a:t>
            </a:r>
            <a:r>
              <a:rPr lang="ru-RU" baseline="-25000" dirty="0" smtClean="0"/>
              <a:t>2</a:t>
            </a:r>
            <a:r>
              <a:rPr lang="ru-RU" dirty="0" smtClean="0"/>
              <a:t>(SO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3 - </a:t>
            </a:r>
            <a:r>
              <a:rPr lang="ru-RU" dirty="0" smtClean="0"/>
              <a:t>сульфат </a:t>
            </a:r>
            <a:r>
              <a:rPr lang="ru-RU" dirty="0" err="1" smtClean="0"/>
              <a:t>алюминия,Ca</a:t>
            </a:r>
            <a:r>
              <a:rPr lang="ru-RU" dirty="0" smtClean="0"/>
              <a:t>(NO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 – нитрат кальция, </a:t>
            </a:r>
            <a:r>
              <a:rPr lang="ru-RU" dirty="0" err="1" smtClean="0"/>
              <a:t>Fe</a:t>
            </a:r>
            <a:r>
              <a:rPr lang="ru-RU" dirty="0" smtClean="0"/>
              <a:t>(NO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 – нитрат железа (Ш), K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4 </a:t>
            </a:r>
            <a:r>
              <a:rPr lang="ru-RU" dirty="0" smtClean="0"/>
              <a:t>- сульфат калия, Na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 – сульфат натрия, BaSO</a:t>
            </a:r>
            <a:r>
              <a:rPr lang="ru-RU" baseline="-25000" dirty="0" smtClean="0"/>
              <a:t>4 – </a:t>
            </a:r>
            <a:r>
              <a:rPr lang="ru-RU" dirty="0" smtClean="0"/>
              <a:t>сульфат бария</a:t>
            </a:r>
            <a:r>
              <a:rPr lang="ru-RU" baseline="-25000" dirty="0" smtClean="0"/>
              <a:t>,</a:t>
            </a:r>
            <a:r>
              <a:rPr lang="ru-RU" dirty="0" smtClean="0"/>
              <a:t>BaCO</a:t>
            </a:r>
            <a:r>
              <a:rPr lang="ru-RU" baseline="-25000" dirty="0" smtClean="0"/>
              <a:t>3</a:t>
            </a:r>
            <a:r>
              <a:rPr lang="ru-RU" dirty="0" smtClean="0"/>
              <a:t> – карбонат бария, </a:t>
            </a:r>
            <a:r>
              <a:rPr lang="ru-RU" dirty="0" err="1" smtClean="0"/>
              <a:t>AgCl</a:t>
            </a:r>
            <a:r>
              <a:rPr lang="ru-RU" dirty="0" smtClean="0"/>
              <a:t> – хлорид алюминия, CuCl</a:t>
            </a:r>
            <a:r>
              <a:rPr lang="ru-RU" baseline="-25000" dirty="0" smtClean="0"/>
              <a:t>2</a:t>
            </a:r>
            <a:r>
              <a:rPr lang="ru-RU" dirty="0" smtClean="0"/>
              <a:t> – хлорид меди (П), </a:t>
            </a:r>
            <a:r>
              <a:rPr lang="ru-RU" dirty="0" err="1" smtClean="0"/>
              <a:t>Zn</a:t>
            </a:r>
            <a:r>
              <a:rPr lang="ru-RU" dirty="0" smtClean="0"/>
              <a:t>(NO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 – нитрат цинка, </a:t>
            </a:r>
            <a:r>
              <a:rPr lang="ru-RU" dirty="0" err="1" smtClean="0"/>
              <a:t>NaCl</a:t>
            </a:r>
            <a:r>
              <a:rPr lang="ru-RU" dirty="0" smtClean="0"/>
              <a:t> – хлорид натрия, AgNO</a:t>
            </a:r>
            <a:r>
              <a:rPr lang="ru-RU" baseline="-25000" dirty="0" smtClean="0"/>
              <a:t>3</a:t>
            </a:r>
            <a:r>
              <a:rPr lang="ru-RU" dirty="0" smtClean="0"/>
              <a:t> – нитрат серебра, NaNO</a:t>
            </a:r>
            <a:r>
              <a:rPr lang="ru-RU" baseline="-25000" dirty="0" smtClean="0"/>
              <a:t>3</a:t>
            </a:r>
            <a:r>
              <a:rPr lang="ru-RU" dirty="0" smtClean="0"/>
              <a:t> – нитрат натрия, BaCl</a:t>
            </a:r>
            <a:r>
              <a:rPr lang="ru-RU" baseline="-25000" dirty="0" smtClean="0"/>
              <a:t>2</a:t>
            </a:r>
            <a:r>
              <a:rPr lang="ru-RU" dirty="0" smtClean="0"/>
              <a:t>- хлорид бария.</a:t>
            </a:r>
          </a:p>
          <a:p>
            <a:r>
              <a:rPr lang="ru-RU" b="1" dirty="0" smtClean="0"/>
              <a:t>Составьте алгоритм названия солей по номенклатуре</a:t>
            </a:r>
            <a:endParaRPr lang="ru-RU" dirty="0" smtClean="0"/>
          </a:p>
          <a:p>
            <a:r>
              <a:rPr lang="ru-RU" dirty="0" smtClean="0"/>
              <a:t>1.Записать формулу соли</a:t>
            </a:r>
          </a:p>
          <a:p>
            <a:r>
              <a:rPr lang="ru-RU" dirty="0" smtClean="0"/>
              <a:t>2. Надписать валентность металла и кислотного остатка</a:t>
            </a:r>
          </a:p>
          <a:p>
            <a:r>
              <a:rPr lang="ru-RU" dirty="0" smtClean="0"/>
              <a:t>3. Найти НОК</a:t>
            </a:r>
          </a:p>
          <a:p>
            <a:r>
              <a:rPr lang="ru-RU" dirty="0" smtClean="0"/>
              <a:t>4. Подписать индексы к металлу и кислотному остатку, взяв его в скобки</a:t>
            </a:r>
          </a:p>
          <a:p>
            <a:r>
              <a:rPr lang="ru-RU" b="1" dirty="0" smtClean="0"/>
              <a:t>Выделите из текста новые понятия</a:t>
            </a:r>
            <a:endParaRPr lang="ru-RU" dirty="0" smtClean="0"/>
          </a:p>
          <a:p>
            <a:r>
              <a:rPr lang="ru-RU" dirty="0" smtClean="0"/>
              <a:t>Соли, кислотный остаток, формулы солей, </a:t>
            </a:r>
            <a:r>
              <a:rPr lang="ru-RU" dirty="0" smtClean="0"/>
              <a:t>физические свойства солей, </a:t>
            </a:r>
            <a:r>
              <a:rPr lang="ru-RU" dirty="0" smtClean="0"/>
              <a:t>образование осадка</a:t>
            </a:r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Алгоритм готов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1214446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8 класс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Тема:</a:t>
            </a:r>
            <a:r>
              <a:rPr lang="ru-RU" sz="1200" dirty="0" smtClean="0"/>
              <a:t> Соли.</a:t>
            </a:r>
            <a:br>
              <a:rPr lang="ru-RU" sz="1200" dirty="0" smtClean="0"/>
            </a:br>
            <a:r>
              <a:rPr lang="ru-RU" sz="1200" b="1" u="sng" dirty="0" smtClean="0"/>
              <a:t>Умеет</a:t>
            </a:r>
            <a:r>
              <a:rPr lang="ru-RU" sz="1200" dirty="0" smtClean="0"/>
              <a:t> извлекать информацию по заданному вопросу из статистического источника;</a:t>
            </a:r>
            <a:br>
              <a:rPr lang="ru-RU" sz="1200" dirty="0" smtClean="0"/>
            </a:br>
            <a:r>
              <a:rPr lang="ru-RU" sz="1200" b="1" u="sng" dirty="0" smtClean="0"/>
              <a:t>Систематизирует</a:t>
            </a:r>
            <a:r>
              <a:rPr lang="ru-RU" sz="1200" dirty="0" smtClean="0"/>
              <a:t> извлеченную информацию в рамках сложной заданной структуры;</a:t>
            </a:r>
            <a:br>
              <a:rPr lang="ru-RU" sz="1200" dirty="0" smtClean="0"/>
            </a:br>
            <a:r>
              <a:rPr lang="ru-RU" sz="1200" b="1" u="sng" dirty="0" smtClean="0"/>
              <a:t>Воспринимает</a:t>
            </a:r>
            <a:r>
              <a:rPr lang="ru-RU" sz="1200" dirty="0" smtClean="0"/>
              <a:t> требуемое содержание фактической информации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Прочитайте текст учебника на стр.107-110 §26.</a:t>
            </a:r>
          </a:p>
          <a:p>
            <a:r>
              <a:rPr lang="ru-RU" dirty="0" smtClean="0"/>
              <a:t>Ответьте </a:t>
            </a:r>
            <a:r>
              <a:rPr lang="ru-RU" dirty="0" smtClean="0"/>
              <a:t>на вопросы, заполните лист ответа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</a:t>
            </a:r>
            <a:r>
              <a:rPr lang="ru-RU" b="1" smtClean="0"/>
              <a:t>Лист ответа</a:t>
            </a:r>
            <a:endParaRPr lang="ru-RU" dirty="0" smtClean="0"/>
          </a:p>
          <a:p>
            <a:r>
              <a:rPr lang="ru-RU" dirty="0" smtClean="0"/>
              <a:t>Соли – это __________________ вещества, состоящие из атомов __________ и ______________________________.</a:t>
            </a:r>
          </a:p>
          <a:p>
            <a:r>
              <a:rPr lang="ru-RU" dirty="0" smtClean="0"/>
              <a:t>Укажите как составляются формулы солей зная валентность кислотного остатка 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____________________________________________________________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Валентность    </a:t>
            </a:r>
            <a:r>
              <a:rPr lang="ru-RU" dirty="0" err="1" smtClean="0"/>
              <a:t>_металла_________________________________________</a:t>
            </a:r>
            <a:endParaRPr lang="ru-RU" dirty="0" smtClean="0"/>
          </a:p>
          <a:p>
            <a:r>
              <a:rPr lang="ru-RU" dirty="0" smtClean="0"/>
              <a:t>Укажите (схематично) растворимость солей, приведите примеры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972452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Модельный ответ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Чтение </a:t>
            </a:r>
            <a:r>
              <a:rPr lang="ru-RU" b="1" dirty="0" smtClean="0"/>
              <a:t>текста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Лист ответа</a:t>
            </a:r>
            <a:endParaRPr lang="ru-RU" dirty="0" smtClean="0"/>
          </a:p>
          <a:p>
            <a:r>
              <a:rPr lang="ru-RU" dirty="0" smtClean="0"/>
              <a:t>Соли – это </a:t>
            </a:r>
            <a:r>
              <a:rPr lang="ru-RU" dirty="0" err="1" smtClean="0"/>
              <a:t>_</a:t>
            </a:r>
            <a:r>
              <a:rPr lang="ru-RU" u="sng" dirty="0" err="1" smtClean="0"/>
              <a:t>сложные</a:t>
            </a:r>
            <a:r>
              <a:rPr lang="ru-RU" u="sng" dirty="0" smtClean="0"/>
              <a:t> </a:t>
            </a:r>
            <a:r>
              <a:rPr lang="ru-RU" dirty="0" smtClean="0"/>
              <a:t>_ вещества, состоящие из атомов </a:t>
            </a:r>
            <a:r>
              <a:rPr lang="ru-RU" dirty="0" err="1" smtClean="0"/>
              <a:t>__</a:t>
            </a:r>
            <a:r>
              <a:rPr lang="ru-RU" u="sng" dirty="0" err="1" smtClean="0"/>
              <a:t>металла</a:t>
            </a:r>
            <a:r>
              <a:rPr lang="ru-RU" dirty="0" err="1" smtClean="0"/>
              <a:t>__</a:t>
            </a:r>
            <a:r>
              <a:rPr lang="ru-RU" dirty="0" smtClean="0"/>
              <a:t> и </a:t>
            </a:r>
            <a:r>
              <a:rPr lang="ru-RU" u="sng" dirty="0" err="1" smtClean="0"/>
              <a:t>___кислотного</a:t>
            </a:r>
            <a:r>
              <a:rPr lang="ru-RU" u="sng" dirty="0" smtClean="0"/>
              <a:t> </a:t>
            </a:r>
            <a:r>
              <a:rPr lang="ru-RU" u="sng" dirty="0" err="1" smtClean="0"/>
              <a:t>остатка</a:t>
            </a:r>
            <a:r>
              <a:rPr lang="ru-RU" u="sng" dirty="0" err="1" smtClean="0"/>
              <a:t>_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b="1" dirty="0" smtClean="0"/>
              <a:t>. Укажите как</a:t>
            </a:r>
            <a:r>
              <a:rPr lang="ru-RU" dirty="0" smtClean="0"/>
              <a:t> составляются формулы солей, зная валентность кислотного остатка </a:t>
            </a:r>
            <a:r>
              <a:rPr lang="ru-RU" dirty="0" err="1" smtClean="0"/>
              <a:t>____</a:t>
            </a:r>
            <a:r>
              <a:rPr lang="ru-RU" u="sng" dirty="0" err="1" smtClean="0"/>
              <a:t>после</a:t>
            </a:r>
            <a:r>
              <a:rPr lang="ru-RU" u="sng" dirty="0" smtClean="0"/>
              <a:t> нахождения НОК кислотный остаток при необходимости берем в скобки и ставим </a:t>
            </a:r>
            <a:r>
              <a:rPr lang="ru-RU" u="sng" dirty="0" err="1" smtClean="0"/>
              <a:t>индекс</a:t>
            </a:r>
            <a:r>
              <a:rPr lang="ru-RU" dirty="0" err="1" smtClean="0"/>
              <a:t>_____</a:t>
            </a:r>
            <a:r>
              <a:rPr lang="ru-RU" dirty="0" smtClean="0"/>
              <a:t>, валентность металла </a:t>
            </a:r>
            <a:r>
              <a:rPr lang="ru-RU" dirty="0" err="1" smtClean="0"/>
              <a:t>_</a:t>
            </a:r>
            <a:r>
              <a:rPr lang="ru-RU" u="sng" dirty="0" err="1" smtClean="0"/>
              <a:t>ставим</a:t>
            </a:r>
            <a:r>
              <a:rPr lang="ru-RU" u="sng" dirty="0" smtClean="0"/>
              <a:t> индекс, согласно НОК </a:t>
            </a:r>
            <a:r>
              <a:rPr lang="ru-RU" u="sng" dirty="0" smtClean="0"/>
              <a:t>_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3. </a:t>
            </a:r>
            <a:r>
              <a:rPr lang="ru-RU" b="1" dirty="0" smtClean="0"/>
              <a:t>Укажите (схематично) растворимость солей, приведите примеры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Модельный ответ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</a:t>
            </a:r>
            <a:r>
              <a:rPr lang="ru-RU" dirty="0" smtClean="0"/>
              <a:t>  </a:t>
            </a:r>
            <a:r>
              <a:rPr lang="ru-RU" u="sng" dirty="0" err="1" smtClean="0"/>
              <a:t>соли</a:t>
            </a:r>
            <a:r>
              <a:rPr lang="ru-RU" u="sng" dirty="0" err="1" smtClean="0"/>
              <a:t>_</a:t>
            </a:r>
            <a:r>
              <a:rPr lang="ru-RU" dirty="0" err="1" smtClean="0"/>
              <a:t>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u="sng" dirty="0" err="1" smtClean="0"/>
              <a:t>____растворимые</a:t>
            </a:r>
            <a:r>
              <a:rPr lang="ru-RU" u="sng" dirty="0" smtClean="0"/>
              <a:t> в </a:t>
            </a:r>
            <a:r>
              <a:rPr lang="ru-RU" u="sng" dirty="0" err="1" smtClean="0"/>
              <a:t>воде______</a:t>
            </a:r>
            <a:r>
              <a:rPr lang="ru-RU" dirty="0" smtClean="0"/>
              <a:t> </a:t>
            </a:r>
            <a:r>
              <a:rPr lang="ru-RU" dirty="0" err="1" smtClean="0"/>
              <a:t>_____</a:t>
            </a:r>
            <a:r>
              <a:rPr lang="ru-RU" u="sng" dirty="0" err="1" smtClean="0"/>
              <a:t>нерастворимые</a:t>
            </a:r>
            <a:r>
              <a:rPr lang="ru-RU" u="sng" dirty="0" smtClean="0"/>
              <a:t> </a:t>
            </a:r>
            <a:r>
              <a:rPr lang="ru-RU" u="sng" dirty="0" err="1" smtClean="0"/>
              <a:t>в</a:t>
            </a:r>
            <a:r>
              <a:rPr lang="ru-RU" u="sng" dirty="0" smtClean="0"/>
              <a:t> </a:t>
            </a:r>
            <a:r>
              <a:rPr lang="ru-RU" u="sng" dirty="0" err="1" smtClean="0"/>
              <a:t>своде</a:t>
            </a:r>
            <a:r>
              <a:rPr lang="ru-RU" dirty="0" err="1" smtClean="0"/>
              <a:t>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Тема</a:t>
            </a:r>
            <a:r>
              <a:rPr lang="ru-RU" sz="4800" b="1" dirty="0" smtClean="0">
                <a:latin typeface="Monotype Corsiva" pitchFamily="66" charset="0"/>
              </a:rPr>
              <a:t>: «Углеводы».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b="1" dirty="0" smtClean="0">
                <a:latin typeface="+mn-lt"/>
              </a:rPr>
              <a:t>Задача 1</a:t>
            </a:r>
            <a:r>
              <a:rPr lang="ru-RU" dirty="0" smtClean="0">
                <a:latin typeface="+mn-lt"/>
              </a:rPr>
              <a:t>.У дельфина слёзы сладкие, потому что в слезе дельфина содержатся сахара – галактоза и фруктоза. Углеводно-белковые, напоминающие белок куриного яйца, слёзы служат смазкой. Дельфины плачут, чтобы лучше видеть и быстрее плавать.</a:t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659</Words>
  <PresentationFormat>Экран (4:3)</PresentationFormat>
  <Paragraphs>210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Слайд 1</vt:lpstr>
      <vt:lpstr>   Задачи в формате PISA позволяют учителю решить одновременно несколько задач:  </vt:lpstr>
      <vt:lpstr>  8 класс Тема: Соли. Умеет извлекать информацию по заданному вопросу из статистического источника; Систематизирует извлеченную информацию в рамках сложной заданной структуры; Воспринимает требуемое содержание фактической информации </vt:lpstr>
      <vt:lpstr>Слайд 4</vt:lpstr>
      <vt:lpstr>Модельный ответ </vt:lpstr>
      <vt:lpstr>Работа в паре </vt:lpstr>
      <vt:lpstr>8 класс Тема: Соли. Умеет извлекать информацию по заданному вопросу из статистического источника; Систематизирует извлеченную информацию в рамках сложной заданной структуры; Воспринимает требуемое содержание фактической информации </vt:lpstr>
      <vt:lpstr>Модельный ответ </vt:lpstr>
      <vt:lpstr>    Тема: «Углеводы». Задача 1.У дельфина слёзы сладкие, потому что в слезе дельфина содержатся сахара – галактоза и фруктоза. Углеводно-белковые, напоминающие белок куриного яйца, слёзы служат смазкой. Дельфины плачут, чтобы лучше видеть и быстрее плавать. </vt:lpstr>
      <vt:lpstr>         Вопросы: 1.Установите молекулярную формулу фруктозы, которая придаёт дельфиньим слезам сладкий вкус, если массовые доли элементов в ней составляют: 40,0%(С), 6,6%(Н), 53,4%(О). 2. Сравните (в табличной форме) физические свойства глюкозы и фруктозы. Задача 2. На гидролизном заводе за сутки из древесных опилок получено 50 т. 96% этилового спирта. Вычислите объем выделившегося углекислого газа в атмосферу. К чему может привести повышенное содержание углекислого газа в атмосфере?</vt:lpstr>
      <vt:lpstr>Физика </vt:lpstr>
      <vt:lpstr>Слайд 12</vt:lpstr>
      <vt:lpstr>Используя данные диаграммы, установите соответствие, минимальной толщины стекла и максимально допустимой площади стеклопакета. </vt:lpstr>
      <vt:lpstr>Слайд 14</vt:lpstr>
      <vt:lpstr> Задание 2.  Какие выводы можно сделать на основании этой диаграммы. Исключите неправильные утверждения. </vt:lpstr>
      <vt:lpstr>Слайд 16</vt:lpstr>
      <vt:lpstr>Слайд 17</vt:lpstr>
      <vt:lpstr>Задание 3. </vt:lpstr>
      <vt:lpstr>Слайд 19</vt:lpstr>
      <vt:lpstr>Слайд 20</vt:lpstr>
      <vt:lpstr>Задание 3. 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хозяин</cp:lastModifiedBy>
  <cp:revision>17</cp:revision>
  <dcterms:modified xsi:type="dcterms:W3CDTF">2022-02-23T06:57:05Z</dcterms:modified>
</cp:coreProperties>
</file>