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56" r:id="rId3"/>
    <p:sldId id="268" r:id="rId4"/>
    <p:sldId id="270" r:id="rId5"/>
    <p:sldId id="271" r:id="rId6"/>
    <p:sldId id="272" r:id="rId7"/>
    <p:sldId id="273" r:id="rId8"/>
    <p:sldId id="275" r:id="rId9"/>
    <p:sldId id="276" r:id="rId10"/>
    <p:sldId id="278" r:id="rId11"/>
    <p:sldId id="281" r:id="rId12"/>
    <p:sldId id="285" r:id="rId13"/>
    <p:sldId id="288" r:id="rId14"/>
    <p:sldId id="294" r:id="rId15"/>
    <p:sldId id="298" r:id="rId16"/>
    <p:sldId id="299" r:id="rId17"/>
    <p:sldId id="301" r:id="rId18"/>
    <p:sldId id="30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2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897B5-3FA9-4C6A-AF4E-B3E984E8C32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6961-8B25-47F3-A8F2-8B5A98758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9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3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1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06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42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3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0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2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1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8DF9-61DC-4619-930B-567E7B506A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3D05-A668-4769-91A5-EE2F79914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3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slovarozhegova.r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www.kreml.ru/museums-moscow-kremlin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58000"/>
            <a:chOff x="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10584" y="6498179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0" y="273049"/>
                  </a:moveTo>
                  <a:lnTo>
                    <a:pt x="12181415" y="27304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2730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84" y="6764880"/>
              <a:ext cx="12181840" cy="12700"/>
            </a:xfrm>
            <a:custGeom>
              <a:avLst/>
              <a:gdLst/>
              <a:ahLst/>
              <a:cxnLst/>
              <a:rect l="l" t="t" r="r" b="b"/>
              <a:pathLst>
                <a:path w="12181840" h="12700">
                  <a:moveTo>
                    <a:pt x="0" y="12700"/>
                  </a:moveTo>
                  <a:lnTo>
                    <a:pt x="12181415" y="12700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4" y="6498179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12181415" y="0"/>
                  </a:moveTo>
                  <a:lnTo>
                    <a:pt x="0" y="0"/>
                  </a:lnTo>
                  <a:lnTo>
                    <a:pt x="0" y="273049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6937" y="993249"/>
            <a:ext cx="776522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001F5F"/>
                </a:solidFill>
                <a:latin typeface="Bookman Old Style" panose="02050604050505020204" pitchFamily="18" charset="0"/>
              </a:rPr>
              <a:t>Приёмы</a:t>
            </a:r>
            <a:r>
              <a:rPr sz="4000" spc="-15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4000" spc="-20" dirty="0">
                <a:solidFill>
                  <a:srgbClr val="001F5F"/>
                </a:solidFill>
                <a:latin typeface="Bookman Old Style" panose="02050604050505020204" pitchFamily="18" charset="0"/>
              </a:rPr>
              <a:t>работы</a:t>
            </a:r>
            <a:r>
              <a:rPr sz="4000" spc="-35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4000" dirty="0">
                <a:solidFill>
                  <a:srgbClr val="001F5F"/>
                </a:solidFill>
                <a:latin typeface="Bookman Old Style" panose="02050604050505020204" pitchFamily="18" charset="0"/>
              </a:rPr>
              <a:t>с</a:t>
            </a:r>
            <a:r>
              <a:rPr sz="4000" spc="-15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4000" spc="-35" dirty="0">
                <a:solidFill>
                  <a:srgbClr val="001F5F"/>
                </a:solidFill>
                <a:latin typeface="Bookman Old Style" panose="02050604050505020204" pitchFamily="18" charset="0"/>
              </a:rPr>
              <a:t>текстом</a:t>
            </a:r>
            <a:endParaRPr sz="4000" dirty="0">
              <a:latin typeface="Bookman Old Style" panose="020506040505050202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665" y="425662"/>
            <a:ext cx="11529060" cy="5478780"/>
            <a:chOff x="262470" y="1222628"/>
            <a:chExt cx="11529060" cy="54787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470" y="1222628"/>
              <a:ext cx="2607056" cy="25238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7100" y="2683598"/>
              <a:ext cx="3244342" cy="36630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5776" y="2329154"/>
              <a:ext cx="3533775" cy="4371975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609600" y="4941372"/>
            <a:ext cx="3546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Старостаничная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559995"/>
            <a:ext cx="12195175" cy="300990"/>
            <a:chOff x="-6350" y="6559995"/>
            <a:chExt cx="12195175" cy="300990"/>
          </a:xfrm>
        </p:grpSpPr>
        <p:sp>
          <p:nvSpPr>
            <p:cNvPr id="3" name="object 3"/>
            <p:cNvSpPr/>
            <p:nvPr/>
          </p:nvSpPr>
          <p:spPr>
            <a:xfrm>
              <a:off x="0" y="6813334"/>
              <a:ext cx="12182475" cy="41275"/>
            </a:xfrm>
            <a:custGeom>
              <a:avLst/>
              <a:gdLst/>
              <a:ahLst/>
              <a:cxnLst/>
              <a:rect l="l" t="t" r="r" b="b"/>
              <a:pathLst>
                <a:path w="12182475" h="41275">
                  <a:moveTo>
                    <a:pt x="0" y="41009"/>
                  </a:moveTo>
                  <a:lnTo>
                    <a:pt x="12182475" y="41009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4100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66345"/>
              <a:ext cx="12182475" cy="288290"/>
            </a:xfrm>
            <a:custGeom>
              <a:avLst/>
              <a:gdLst/>
              <a:ahLst/>
              <a:cxnLst/>
              <a:rect l="l" t="t" r="r" b="b"/>
              <a:pathLst>
                <a:path w="12182475" h="288290">
                  <a:moveTo>
                    <a:pt x="0" y="287997"/>
                  </a:moveTo>
                  <a:lnTo>
                    <a:pt x="12182475" y="287997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55748" y="3275076"/>
            <a:ext cx="2356485" cy="2016760"/>
            <a:chOff x="2555748" y="3275076"/>
            <a:chExt cx="2356485" cy="201676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3275076"/>
              <a:ext cx="2356104" cy="20162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48" y="3593592"/>
              <a:ext cx="2186940" cy="14203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5565" y="3315462"/>
              <a:ext cx="2236343" cy="189674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863342" y="3679012"/>
            <a:ext cx="1742439" cy="1120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3810" algn="ctr">
              <a:lnSpc>
                <a:spcPct val="86300"/>
              </a:lnSpc>
              <a:spcBef>
                <a:spcPts val="434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Понимать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информацию,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с</a:t>
            </a:r>
            <a:r>
              <a:rPr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ержащ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ся  в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тексте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04232" y="3275076"/>
            <a:ext cx="2354580" cy="2016760"/>
            <a:chOff x="4904232" y="3275076"/>
            <a:chExt cx="2354580" cy="201676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4232" y="3275076"/>
              <a:ext cx="2354580" cy="20162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4628" y="3465576"/>
              <a:ext cx="2162555" cy="16733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3668" y="3315462"/>
              <a:ext cx="2236216" cy="189674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197221" y="3542157"/>
            <a:ext cx="1768475" cy="14027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80"/>
              </a:spcBef>
            </a:pP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Преобра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7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17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7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ть  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текстовую 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17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endParaRPr sz="1700">
              <a:latin typeface="Times New Roman"/>
              <a:cs typeface="Times New Roman"/>
            </a:endParaRPr>
          </a:p>
          <a:p>
            <a:pPr marL="151130" marR="142240" indent="132080" algn="just">
              <a:lnSpc>
                <a:spcPct val="86200"/>
              </a:lnSpc>
              <a:spcBef>
                <a:spcPts val="5"/>
              </a:spcBef>
            </a:pP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учётом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цели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дальнейшего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исп</a:t>
            </a:r>
            <a:r>
              <a:rPr sz="17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7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7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</a:t>
            </a:r>
            <a:r>
              <a:rPr sz="17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7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308468" y="3312286"/>
            <a:ext cx="2242820" cy="1903095"/>
            <a:chOff x="7308468" y="3312286"/>
            <a:chExt cx="2242820" cy="1903095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1643" y="3315461"/>
              <a:ext cx="2236215" cy="18967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11643" y="3315461"/>
              <a:ext cx="2236470" cy="1896745"/>
            </a:xfrm>
            <a:custGeom>
              <a:avLst/>
              <a:gdLst/>
              <a:ahLst/>
              <a:cxnLst/>
              <a:rect l="l" t="t" r="r" b="b"/>
              <a:pathLst>
                <a:path w="2236470" h="1896745">
                  <a:moveTo>
                    <a:pt x="0" y="316102"/>
                  </a:moveTo>
                  <a:lnTo>
                    <a:pt x="3429" y="269381"/>
                  </a:lnTo>
                  <a:lnTo>
                    <a:pt x="13390" y="224791"/>
                  </a:lnTo>
                  <a:lnTo>
                    <a:pt x="29395" y="182821"/>
                  </a:lnTo>
                  <a:lnTo>
                    <a:pt x="50952" y="143961"/>
                  </a:lnTo>
                  <a:lnTo>
                    <a:pt x="77574" y="108697"/>
                  </a:lnTo>
                  <a:lnTo>
                    <a:pt x="108769" y="77519"/>
                  </a:lnTo>
                  <a:lnTo>
                    <a:pt x="144050" y="50914"/>
                  </a:lnTo>
                  <a:lnTo>
                    <a:pt x="182925" y="29371"/>
                  </a:lnTo>
                  <a:lnTo>
                    <a:pt x="224907" y="13379"/>
                  </a:lnTo>
                  <a:lnTo>
                    <a:pt x="269505" y="3426"/>
                  </a:lnTo>
                  <a:lnTo>
                    <a:pt x="316229" y="0"/>
                  </a:lnTo>
                  <a:lnTo>
                    <a:pt x="1920112" y="0"/>
                  </a:lnTo>
                  <a:lnTo>
                    <a:pt x="1966834" y="3426"/>
                  </a:lnTo>
                  <a:lnTo>
                    <a:pt x="2011424" y="13379"/>
                  </a:lnTo>
                  <a:lnTo>
                    <a:pt x="2053394" y="29371"/>
                  </a:lnTo>
                  <a:lnTo>
                    <a:pt x="2092254" y="50914"/>
                  </a:lnTo>
                  <a:lnTo>
                    <a:pt x="2127518" y="77519"/>
                  </a:lnTo>
                  <a:lnTo>
                    <a:pt x="2158696" y="108697"/>
                  </a:lnTo>
                  <a:lnTo>
                    <a:pt x="2185301" y="143961"/>
                  </a:lnTo>
                  <a:lnTo>
                    <a:pt x="2206844" y="182821"/>
                  </a:lnTo>
                  <a:lnTo>
                    <a:pt x="2222836" y="224791"/>
                  </a:lnTo>
                  <a:lnTo>
                    <a:pt x="2232789" y="269381"/>
                  </a:lnTo>
                  <a:lnTo>
                    <a:pt x="2236215" y="316102"/>
                  </a:lnTo>
                  <a:lnTo>
                    <a:pt x="2236215" y="1580514"/>
                  </a:lnTo>
                  <a:lnTo>
                    <a:pt x="2232789" y="1627239"/>
                  </a:lnTo>
                  <a:lnTo>
                    <a:pt x="2222836" y="1671837"/>
                  </a:lnTo>
                  <a:lnTo>
                    <a:pt x="2206844" y="1713819"/>
                  </a:lnTo>
                  <a:lnTo>
                    <a:pt x="2185301" y="1752694"/>
                  </a:lnTo>
                  <a:lnTo>
                    <a:pt x="2158696" y="1787975"/>
                  </a:lnTo>
                  <a:lnTo>
                    <a:pt x="2127518" y="1819170"/>
                  </a:lnTo>
                  <a:lnTo>
                    <a:pt x="2092254" y="1845792"/>
                  </a:lnTo>
                  <a:lnTo>
                    <a:pt x="2053394" y="1867349"/>
                  </a:lnTo>
                  <a:lnTo>
                    <a:pt x="2011424" y="1883354"/>
                  </a:lnTo>
                  <a:lnTo>
                    <a:pt x="1966834" y="1893315"/>
                  </a:lnTo>
                  <a:lnTo>
                    <a:pt x="1920112" y="1896745"/>
                  </a:lnTo>
                  <a:lnTo>
                    <a:pt x="316229" y="1896745"/>
                  </a:lnTo>
                  <a:lnTo>
                    <a:pt x="269505" y="1893315"/>
                  </a:lnTo>
                  <a:lnTo>
                    <a:pt x="224907" y="1883354"/>
                  </a:lnTo>
                  <a:lnTo>
                    <a:pt x="182925" y="1867349"/>
                  </a:lnTo>
                  <a:lnTo>
                    <a:pt x="144050" y="1845792"/>
                  </a:lnTo>
                  <a:lnTo>
                    <a:pt x="108769" y="1819170"/>
                  </a:lnTo>
                  <a:lnTo>
                    <a:pt x="77574" y="1787975"/>
                  </a:lnTo>
                  <a:lnTo>
                    <a:pt x="50952" y="1752694"/>
                  </a:lnTo>
                  <a:lnTo>
                    <a:pt x="29395" y="1713819"/>
                  </a:lnTo>
                  <a:lnTo>
                    <a:pt x="13390" y="1671837"/>
                  </a:lnTo>
                  <a:lnTo>
                    <a:pt x="3429" y="1627239"/>
                  </a:lnTo>
                  <a:lnTo>
                    <a:pt x="0" y="1580514"/>
                  </a:lnTo>
                  <a:lnTo>
                    <a:pt x="0" y="316102"/>
                  </a:lnTo>
                  <a:close/>
                </a:path>
              </a:pathLst>
            </a:custGeom>
            <a:ln w="6349">
              <a:solidFill>
                <a:srgbClr val="D7B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95107" y="3619245"/>
            <a:ext cx="1672589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95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Применять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изменённой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86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656571" y="3312286"/>
            <a:ext cx="2242820" cy="1903095"/>
            <a:chOff x="9656571" y="3312286"/>
            <a:chExt cx="2242820" cy="1903095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59746" y="3315461"/>
              <a:ext cx="2236216" cy="189674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659746" y="3315461"/>
              <a:ext cx="2236470" cy="1896745"/>
            </a:xfrm>
            <a:custGeom>
              <a:avLst/>
              <a:gdLst/>
              <a:ahLst/>
              <a:cxnLst/>
              <a:rect l="l" t="t" r="r" b="b"/>
              <a:pathLst>
                <a:path w="2236470" h="1896745">
                  <a:moveTo>
                    <a:pt x="0" y="316102"/>
                  </a:moveTo>
                  <a:lnTo>
                    <a:pt x="3426" y="269381"/>
                  </a:lnTo>
                  <a:lnTo>
                    <a:pt x="13379" y="224791"/>
                  </a:lnTo>
                  <a:lnTo>
                    <a:pt x="29371" y="182821"/>
                  </a:lnTo>
                  <a:lnTo>
                    <a:pt x="50914" y="143961"/>
                  </a:lnTo>
                  <a:lnTo>
                    <a:pt x="77519" y="108697"/>
                  </a:lnTo>
                  <a:lnTo>
                    <a:pt x="108697" y="77519"/>
                  </a:lnTo>
                  <a:lnTo>
                    <a:pt x="143961" y="50914"/>
                  </a:lnTo>
                  <a:lnTo>
                    <a:pt x="182821" y="29371"/>
                  </a:lnTo>
                  <a:lnTo>
                    <a:pt x="224791" y="13379"/>
                  </a:lnTo>
                  <a:lnTo>
                    <a:pt x="269381" y="3426"/>
                  </a:lnTo>
                  <a:lnTo>
                    <a:pt x="316102" y="0"/>
                  </a:lnTo>
                  <a:lnTo>
                    <a:pt x="1920112" y="0"/>
                  </a:lnTo>
                  <a:lnTo>
                    <a:pt x="1966834" y="3426"/>
                  </a:lnTo>
                  <a:lnTo>
                    <a:pt x="2011424" y="13379"/>
                  </a:lnTo>
                  <a:lnTo>
                    <a:pt x="2053394" y="29371"/>
                  </a:lnTo>
                  <a:lnTo>
                    <a:pt x="2092254" y="50914"/>
                  </a:lnTo>
                  <a:lnTo>
                    <a:pt x="2127518" y="77519"/>
                  </a:lnTo>
                  <a:lnTo>
                    <a:pt x="2158696" y="108697"/>
                  </a:lnTo>
                  <a:lnTo>
                    <a:pt x="2185301" y="143961"/>
                  </a:lnTo>
                  <a:lnTo>
                    <a:pt x="2206844" y="182821"/>
                  </a:lnTo>
                  <a:lnTo>
                    <a:pt x="2222836" y="224791"/>
                  </a:lnTo>
                  <a:lnTo>
                    <a:pt x="2232789" y="269381"/>
                  </a:lnTo>
                  <a:lnTo>
                    <a:pt x="2236216" y="316102"/>
                  </a:lnTo>
                  <a:lnTo>
                    <a:pt x="2236216" y="1580514"/>
                  </a:lnTo>
                  <a:lnTo>
                    <a:pt x="2232789" y="1627239"/>
                  </a:lnTo>
                  <a:lnTo>
                    <a:pt x="2222836" y="1671837"/>
                  </a:lnTo>
                  <a:lnTo>
                    <a:pt x="2206844" y="1713819"/>
                  </a:lnTo>
                  <a:lnTo>
                    <a:pt x="2185301" y="1752694"/>
                  </a:lnTo>
                  <a:lnTo>
                    <a:pt x="2158696" y="1787975"/>
                  </a:lnTo>
                  <a:lnTo>
                    <a:pt x="2127518" y="1819170"/>
                  </a:lnTo>
                  <a:lnTo>
                    <a:pt x="2092254" y="1845792"/>
                  </a:lnTo>
                  <a:lnTo>
                    <a:pt x="2053394" y="1867349"/>
                  </a:lnTo>
                  <a:lnTo>
                    <a:pt x="2011424" y="1883354"/>
                  </a:lnTo>
                  <a:lnTo>
                    <a:pt x="1966834" y="1893315"/>
                  </a:lnTo>
                  <a:lnTo>
                    <a:pt x="1920112" y="1896745"/>
                  </a:lnTo>
                  <a:lnTo>
                    <a:pt x="316102" y="1896745"/>
                  </a:lnTo>
                  <a:lnTo>
                    <a:pt x="269381" y="1893315"/>
                  </a:lnTo>
                  <a:lnTo>
                    <a:pt x="224791" y="1883354"/>
                  </a:lnTo>
                  <a:lnTo>
                    <a:pt x="182821" y="1867349"/>
                  </a:lnTo>
                  <a:lnTo>
                    <a:pt x="143961" y="1845792"/>
                  </a:lnTo>
                  <a:lnTo>
                    <a:pt x="108697" y="1819170"/>
                  </a:lnTo>
                  <a:lnTo>
                    <a:pt x="77519" y="1787975"/>
                  </a:lnTo>
                  <a:lnTo>
                    <a:pt x="50914" y="1752694"/>
                  </a:lnTo>
                  <a:lnTo>
                    <a:pt x="29371" y="1713819"/>
                  </a:lnTo>
                  <a:lnTo>
                    <a:pt x="13379" y="1671837"/>
                  </a:lnTo>
                  <a:lnTo>
                    <a:pt x="3426" y="1627239"/>
                  </a:lnTo>
                  <a:lnTo>
                    <a:pt x="0" y="1580514"/>
                  </a:lnTo>
                  <a:lnTo>
                    <a:pt x="0" y="316102"/>
                  </a:lnTo>
                  <a:close/>
                </a:path>
              </a:pathLst>
            </a:custGeom>
            <a:ln w="6350">
              <a:solidFill>
                <a:srgbClr val="DD8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851263" y="3542157"/>
            <a:ext cx="1854200" cy="14027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380"/>
              </a:spcBef>
            </a:pP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Критически </a:t>
            </a:r>
            <a:r>
              <a:rPr sz="17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оценивать</a:t>
            </a:r>
            <a:r>
              <a:rPr sz="17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степень </a:t>
            </a:r>
            <a:r>
              <a:rPr sz="1700" b="1" spc="-4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достоверности</a:t>
            </a:r>
            <a:endParaRPr sz="1700">
              <a:latin typeface="Times New Roman"/>
              <a:cs typeface="Times New Roman"/>
            </a:endParaRPr>
          </a:p>
          <a:p>
            <a:pPr marL="140335" marR="132715" algn="ctr">
              <a:lnSpc>
                <a:spcPct val="86200"/>
              </a:lnSpc>
              <a:spcBef>
                <a:spcPts val="5"/>
              </a:spcBef>
            </a:pP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содержащейся</a:t>
            </a:r>
            <a:r>
              <a:rPr sz="17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700" b="1" spc="-4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тексте </a:t>
            </a:r>
            <a:r>
              <a:rPr sz="17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информации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9483" y="1690276"/>
            <a:ext cx="42741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Работа</a:t>
            </a:r>
            <a:r>
              <a:rPr sz="2800" b="1" spc="-5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с</a:t>
            </a:r>
            <a:r>
              <a:rPr sz="2800" b="1" spc="-4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 текстом</a:t>
            </a:r>
            <a:endParaRPr sz="2800" dirty="0">
              <a:latin typeface="Bookman Old Style" panose="02050604050505020204" pitchFamily="18" charset="0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81458" y="807560"/>
            <a:ext cx="2864993" cy="2134616"/>
          </a:xfrm>
          <a:prstGeom prst="rect">
            <a:avLst/>
          </a:prstGeom>
        </p:spPr>
      </p:pic>
      <p:pic>
        <p:nvPicPr>
          <p:cNvPr id="53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900" y="3315461"/>
            <a:ext cx="2236215" cy="1896745"/>
          </a:xfrm>
          <a:prstGeom prst="rect">
            <a:avLst/>
          </a:prstGeom>
        </p:spPr>
      </p:pic>
      <p:sp>
        <p:nvSpPr>
          <p:cNvPr id="47" name="Стрелка вправо 46"/>
          <p:cNvSpPr/>
          <p:nvPr/>
        </p:nvSpPr>
        <p:spPr>
          <a:xfrm>
            <a:off x="413765" y="2843033"/>
            <a:ext cx="11384280" cy="2792731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ject 24"/>
          <p:cNvSpPr txBox="1"/>
          <p:nvPr/>
        </p:nvSpPr>
        <p:spPr>
          <a:xfrm>
            <a:off x="458376" y="3679012"/>
            <a:ext cx="1826895" cy="1120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1270" algn="ctr">
              <a:lnSpc>
                <a:spcPct val="86300"/>
              </a:lnSpc>
              <a:spcBef>
                <a:spcPts val="434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Выделять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главную</a:t>
            </a:r>
            <a:r>
              <a:rPr sz="20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мысль </a:t>
            </a:r>
            <a:r>
              <a:rPr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его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частей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6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350" y="6559995"/>
            <a:ext cx="12195175" cy="300990"/>
            <a:chOff x="-6350" y="6559995"/>
            <a:chExt cx="12195175" cy="300990"/>
          </a:xfrm>
        </p:grpSpPr>
        <p:sp>
          <p:nvSpPr>
            <p:cNvPr id="4" name="object 4"/>
            <p:cNvSpPr/>
            <p:nvPr/>
          </p:nvSpPr>
          <p:spPr>
            <a:xfrm>
              <a:off x="0" y="6566345"/>
              <a:ext cx="12182475" cy="139065"/>
            </a:xfrm>
            <a:custGeom>
              <a:avLst/>
              <a:gdLst/>
              <a:ahLst/>
              <a:cxnLst/>
              <a:rect l="l" t="t" r="r" b="b"/>
              <a:pathLst>
                <a:path w="12182475" h="139065">
                  <a:moveTo>
                    <a:pt x="0" y="138987"/>
                  </a:moveTo>
                  <a:lnTo>
                    <a:pt x="12182475" y="138987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13898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66345"/>
              <a:ext cx="12182475" cy="288290"/>
            </a:xfrm>
            <a:custGeom>
              <a:avLst/>
              <a:gdLst/>
              <a:ahLst/>
              <a:cxnLst/>
              <a:rect l="l" t="t" r="r" b="b"/>
              <a:pathLst>
                <a:path w="12182475" h="288290">
                  <a:moveTo>
                    <a:pt x="0" y="287997"/>
                  </a:moveTo>
                  <a:lnTo>
                    <a:pt x="12182475" y="287997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4306" y="1361059"/>
            <a:ext cx="10379075" cy="4728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95"/>
              </a:spcBef>
              <a:tabLst>
                <a:tab pos="3340735" algn="l"/>
              </a:tabLst>
            </a:pPr>
            <a:r>
              <a:rPr sz="2800" b="1" spc="-20" dirty="0" err="1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Ключевые</a:t>
            </a:r>
            <a:r>
              <a:rPr sz="2800" b="1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 </a:t>
            </a:r>
            <a:r>
              <a:rPr sz="2800" b="1" spc="-15" dirty="0" err="1" smtClean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умения</a:t>
            </a:r>
            <a:r>
              <a:rPr lang="ru-RU" sz="2800" b="1" spc="-15" dirty="0" smtClean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 </a:t>
            </a:r>
            <a:r>
              <a:rPr sz="2800" b="1" spc="-15" dirty="0" err="1" smtClean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работы</a:t>
            </a:r>
            <a:r>
              <a:rPr sz="2800" b="1" spc="-30" dirty="0" smtClean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с</a:t>
            </a:r>
            <a:r>
              <a:rPr sz="2800" b="1" spc="-1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текстом</a:t>
            </a:r>
            <a:endParaRPr sz="2800" dirty="0">
              <a:latin typeface="Bookman Old Style" panose="0205060405050502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найти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связь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предложений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тексте;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анализировать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структуру</a:t>
            </a:r>
            <a:r>
              <a:rPr sz="2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текста;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вычленить</a:t>
            </a:r>
            <a:r>
              <a:rPr sz="28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главную</a:t>
            </a:r>
            <a:r>
              <a:rPr sz="28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тексте;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  <a:tab pos="1569085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	работать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с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неявно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заданной информацией;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проанализировать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условия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задачи;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оценивать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достаточность</a:t>
            </a:r>
            <a:r>
              <a:rPr sz="2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представленной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информации;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извлечь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необходимую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ответа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вопрос;</a:t>
            </a:r>
            <a:endParaRPr sz="28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устно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письменно</a:t>
            </a:r>
            <a:r>
              <a:rPr sz="2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осмыслять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оценивать</a:t>
            </a:r>
            <a:r>
              <a:rPr sz="28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полученную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7325" y="1100200"/>
              <a:ext cx="1570608" cy="1496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46" y="2932684"/>
              <a:ext cx="1588516" cy="22891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2792" y="1848484"/>
            <a:ext cx="651960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Bookman Old Style" panose="02050604050505020204" pitchFamily="18" charset="0"/>
              </a:rPr>
              <a:t>«Инсерт»</a:t>
            </a:r>
            <a:r>
              <a:rPr sz="3200" b="1" spc="-4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3200" b="1" dirty="0">
                <a:solidFill>
                  <a:srgbClr val="001F5F"/>
                </a:solidFill>
                <a:latin typeface="Bookman Old Style" panose="02050604050505020204" pitchFamily="18" charset="0"/>
              </a:rPr>
              <a:t>-</a:t>
            </a:r>
            <a:r>
              <a:rPr sz="3200" b="1" spc="-2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3200" b="1" dirty="0">
                <a:solidFill>
                  <a:srgbClr val="001F5F"/>
                </a:solidFill>
                <a:latin typeface="Bookman Old Style" panose="02050604050505020204" pitchFamily="18" charset="0"/>
              </a:rPr>
              <a:t>заметки</a:t>
            </a:r>
            <a:r>
              <a:rPr sz="3200" b="1" spc="-20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Bookman Old Style" panose="02050604050505020204" pitchFamily="18" charset="0"/>
              </a:rPr>
              <a:t>на</a:t>
            </a:r>
            <a:r>
              <a:rPr sz="3200" b="1" spc="-15" dirty="0">
                <a:solidFill>
                  <a:srgbClr val="001F5F"/>
                </a:solidFill>
                <a:latin typeface="Bookman Old Style" panose="02050604050505020204" pitchFamily="18" charset="0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Bookman Old Style" panose="02050604050505020204" pitchFamily="18" charset="0"/>
              </a:rPr>
              <a:t>полях</a:t>
            </a:r>
            <a:endParaRPr sz="3200" b="1" dirty="0">
              <a:latin typeface="Bookman Old Style" panose="020506040505050202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167" y="2785872"/>
            <a:ext cx="10273284" cy="3014472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72792" y="2794761"/>
          <a:ext cx="10165714" cy="2907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6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519430" algn="l"/>
                        </a:tabLst>
                      </a:pP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V	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(галочка)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известно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32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800" b="1" spc="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2800" b="1" spc="-8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8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противоречит</a:t>
                      </a:r>
                      <a:r>
                        <a:rPr sz="3200" b="1" spc="-3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представлению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3200" b="1" spc="-3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(плюс)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3200" b="1" spc="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интересным и </a:t>
                      </a:r>
                      <a:r>
                        <a:rPr sz="32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неожиданным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429895" algn="l"/>
                        </a:tabLst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!	</a:t>
                      </a:r>
                      <a:r>
                        <a:rPr sz="28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(воскл.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знак)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понравилось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r>
                        <a:rPr sz="3200" b="1" spc="-4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(вопрос)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желание</a:t>
                      </a:r>
                      <a:r>
                        <a:rPr sz="3200" b="1" spc="-3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узнать</a:t>
                      </a:r>
                      <a:r>
                        <a:rPr sz="3200" b="1" spc="-3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больше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4283" y="958529"/>
            <a:ext cx="452998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«Ромашка</a:t>
            </a:r>
            <a:r>
              <a:rPr sz="3200" b="1" spc="-1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sz="3200" b="1" spc="-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Блума»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322786"/>
            <a:ext cx="3810928" cy="34049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78673" y="1797557"/>
            <a:ext cx="1198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сочетания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7057" y="1797557"/>
            <a:ext cx="539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сл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5804" y="1797557"/>
            <a:ext cx="1431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называются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4283" y="1797557"/>
            <a:ext cx="37941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1818639" algn="l"/>
                <a:tab pos="3066415" algn="l"/>
              </a:tabLst>
            </a:pP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.	П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ос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ой	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оп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:	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ие  фразеологизмами?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4283" y="2590038"/>
            <a:ext cx="801624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70205" algn="l"/>
                <a:tab pos="370840" algn="l"/>
                <a:tab pos="2094230" algn="l"/>
                <a:tab pos="3133725" algn="l"/>
                <a:tab pos="3470275" algn="l"/>
                <a:tab pos="4528820" algn="l"/>
                <a:tab pos="5132070" algn="l"/>
                <a:tab pos="5435600" algn="l"/>
                <a:tab pos="6943090" algn="l"/>
              </a:tabLst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Уточняющий	вопрос: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	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прямом	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или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	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переносном	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значении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употребляются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слова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фразеологизмах?</a:t>
            </a:r>
            <a:endParaRPr sz="2000" dirty="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285750" algn="l"/>
                <a:tab pos="2880995" algn="l"/>
              </a:tabLst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Интерпретационный	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вопрос:</a:t>
            </a:r>
            <a:r>
              <a:rPr sz="2000" b="1" spc="13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Почему</a:t>
            </a:r>
            <a:r>
              <a:rPr sz="20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фразеологизмы</a:t>
            </a:r>
            <a:r>
              <a:rPr sz="20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имеются</a:t>
            </a:r>
            <a:r>
              <a:rPr sz="20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во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всех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развитых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языках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мира?</a:t>
            </a:r>
            <a:endParaRPr sz="2000" dirty="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309880" algn="l"/>
              </a:tabLst>
            </a:pP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Творческий</a:t>
            </a:r>
            <a:r>
              <a:rPr sz="2000" b="1" spc="3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вопрос:</a:t>
            </a:r>
            <a:r>
              <a:rPr sz="2000" b="1" spc="3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sz="2000" b="1" spc="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произошло</a:t>
            </a:r>
            <a:r>
              <a:rPr sz="2000" b="1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бы,</a:t>
            </a:r>
            <a:r>
              <a:rPr sz="2000" b="1" spc="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если</a:t>
            </a:r>
            <a:r>
              <a:rPr sz="2000" b="1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бы</a:t>
            </a:r>
            <a:r>
              <a:rPr sz="2000" b="1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фразеологизмы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исчезли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языка?</a:t>
            </a:r>
            <a:endParaRPr sz="2000" dirty="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319405" algn="l"/>
                <a:tab pos="1908175" algn="l"/>
              </a:tabLst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Оценочный	вопрос:</a:t>
            </a:r>
            <a:r>
              <a:rPr sz="2000" b="1" spc="409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sz="2000" b="1" spc="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вы</a:t>
            </a:r>
            <a:r>
              <a:rPr sz="2000" b="1" spc="4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думаете,</a:t>
            </a:r>
            <a:r>
              <a:rPr sz="2000" b="1" spc="4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хорошо</a:t>
            </a:r>
            <a:r>
              <a:rPr sz="2000" b="1" spc="4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2000" b="1" spc="4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плохо,</a:t>
            </a:r>
            <a:r>
              <a:rPr sz="2000" b="1" spc="4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sz="2000" b="1" spc="4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языке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есть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фразеологические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обороты?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  <a:buAutoNum type="arabicPeriod" startAt="6"/>
              <a:tabLst>
                <a:tab pos="347345" algn="l"/>
                <a:tab pos="347980" algn="l"/>
                <a:tab pos="2185670" algn="l"/>
                <a:tab pos="3203575" algn="l"/>
                <a:tab pos="3517900" algn="l"/>
                <a:tab pos="4676140" algn="l"/>
                <a:tab pos="5544820" algn="l"/>
                <a:tab pos="6024880" algn="l"/>
                <a:tab pos="6316345" algn="l"/>
                <a:tab pos="7084695" algn="l"/>
              </a:tabLst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П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ак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ич</a:t>
            </a:r>
            <a:r>
              <a:rPr sz="2000" b="1" spc="15" dirty="0">
                <a:solidFill>
                  <a:srgbClr val="24406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й	</a:t>
            </a:r>
            <a:r>
              <a:rPr sz="20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оп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: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	обы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ой	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жиз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	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ы	и	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ш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	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зк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е 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употребляете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фразеологизмы?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Если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да,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то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каких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ситуациях?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02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58000"/>
            <a:chOff x="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10584" y="6498179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0" y="273049"/>
                  </a:moveTo>
                  <a:lnTo>
                    <a:pt x="12181415" y="27304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2730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84" y="6764880"/>
              <a:ext cx="12181840" cy="12700"/>
            </a:xfrm>
            <a:custGeom>
              <a:avLst/>
              <a:gdLst/>
              <a:ahLst/>
              <a:cxnLst/>
              <a:rect l="l" t="t" r="r" b="b"/>
              <a:pathLst>
                <a:path w="12181840" h="12700">
                  <a:moveTo>
                    <a:pt x="0" y="12700"/>
                  </a:moveTo>
                  <a:lnTo>
                    <a:pt x="12181415" y="12700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4" y="6498179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12181415" y="0"/>
                  </a:moveTo>
                  <a:lnTo>
                    <a:pt x="0" y="0"/>
                  </a:lnTo>
                  <a:lnTo>
                    <a:pt x="0" y="273049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98" y="1575181"/>
              <a:ext cx="1909445" cy="13482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8159" y="4510849"/>
              <a:ext cx="1445768" cy="12948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425" y="1202250"/>
              <a:ext cx="11567439" cy="548727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85791" y="3658361"/>
            <a:ext cx="258191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9620" marR="5080" indent="-757555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Алгоритм</a:t>
            </a:r>
            <a:r>
              <a:rPr sz="23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sz="23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300" b="1" spc="-5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текстом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79185" y="1427429"/>
            <a:ext cx="1138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</a:rPr>
              <a:t>Анализ</a:t>
            </a:r>
            <a:endParaRPr sz="1800"/>
          </a:p>
          <a:p>
            <a:pPr marL="12700" marR="5080" indent="48260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</a:rPr>
              <a:t>заголовка </a:t>
            </a:r>
            <a:r>
              <a:rPr sz="1800" spc="-434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(на</a:t>
            </a:r>
            <a:r>
              <a:rPr sz="1800" spc="-10" dirty="0">
                <a:solidFill>
                  <a:srgbClr val="001F5F"/>
                </a:solidFill>
              </a:rPr>
              <a:t>з</a:t>
            </a:r>
            <a:r>
              <a:rPr sz="1800" spc="-5" dirty="0">
                <a:solidFill>
                  <a:srgbClr val="001F5F"/>
                </a:solidFill>
              </a:rPr>
              <a:t>ван</a:t>
            </a:r>
            <a:r>
              <a:rPr sz="1800" spc="-10" dirty="0">
                <a:solidFill>
                  <a:srgbClr val="001F5F"/>
                </a:solidFill>
              </a:rPr>
              <a:t>и</a:t>
            </a:r>
            <a:r>
              <a:rPr sz="1800" dirty="0">
                <a:solidFill>
                  <a:srgbClr val="001F5F"/>
                </a:solidFill>
              </a:rPr>
              <a:t>я)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8089518" y="1967941"/>
            <a:ext cx="27412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Представление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материала</a:t>
            </a:r>
            <a:endParaRPr sz="1800">
              <a:latin typeface="Times New Roman"/>
              <a:cs typeface="Times New Roman"/>
            </a:endParaRPr>
          </a:p>
          <a:p>
            <a:pPr marL="177165" marR="109855" indent="48895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виде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схемы,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таблицы,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графика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583" y="3108705"/>
            <a:ext cx="1167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Выдел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е 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ключевых</a:t>
            </a:r>
            <a:endParaRPr sz="1800">
              <a:latin typeface="Times New Roman"/>
              <a:cs typeface="Times New Roman"/>
            </a:endParaRPr>
          </a:p>
          <a:p>
            <a:pPr marL="421005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слов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3022" y="1940814"/>
            <a:ext cx="1927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Первичное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чтение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260" y="4537329"/>
            <a:ext cx="1895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Повторное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чтение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0670" y="5846470"/>
            <a:ext cx="20281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Составление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5873" y="5688583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Вопросы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тексту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26473" y="3789679"/>
            <a:ext cx="2419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Поэтапная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компрессия</a:t>
            </a:r>
            <a:endParaRPr sz="1800">
              <a:latin typeface="Times New Roman"/>
              <a:cs typeface="Times New Roman"/>
            </a:endParaRPr>
          </a:p>
          <a:p>
            <a:pPr marL="38735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по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абзацам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0289" y="5869330"/>
            <a:ext cx="216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Анализ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9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1307947"/>
            <a:ext cx="6400165" cy="5078730"/>
          </a:xfrm>
          <a:custGeom>
            <a:avLst/>
            <a:gdLst/>
            <a:ahLst/>
            <a:cxnLst/>
            <a:rect l="l" t="t" r="r" b="b"/>
            <a:pathLst>
              <a:path w="6400165" h="5078730">
                <a:moveTo>
                  <a:pt x="0" y="5078349"/>
                </a:moveTo>
                <a:lnTo>
                  <a:pt x="6399657" y="5078349"/>
                </a:lnTo>
                <a:lnTo>
                  <a:pt x="6399657" y="0"/>
                </a:lnTo>
                <a:lnTo>
                  <a:pt x="0" y="0"/>
                </a:lnTo>
                <a:lnTo>
                  <a:pt x="0" y="5078349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601" y="1438656"/>
            <a:ext cx="6243320" cy="4740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6720" indent="0" algn="just">
              <a:lnSpc>
                <a:spcPct val="100000"/>
              </a:lnSpc>
              <a:spcBef>
                <a:spcPts val="535"/>
              </a:spcBef>
              <a:buNone/>
            </a:pP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аллерген!</a:t>
            </a:r>
          </a:p>
          <a:p>
            <a:pPr marL="68580" marR="1657350" indent="0" algn="just">
              <a:lnSpc>
                <a:spcPct val="120000"/>
              </a:lnSpc>
              <a:buNone/>
            </a:pP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Арахис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лимонном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 </a:t>
            </a:r>
            <a:r>
              <a:rPr lang="ru-RU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just">
              <a:spcBef>
                <a:spcPts val="430"/>
              </a:spcBef>
            </a:pP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Изготовитель: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Файн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Фудз</a:t>
            </a:r>
            <a:endParaRPr lang="ru-RU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20000"/>
              </a:lnSpc>
              <a:spcBef>
                <a:spcPts val="5"/>
              </a:spcBef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продукте: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Лимонное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пачках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годности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</a:t>
            </a:r>
            <a:r>
              <a:rPr lang="ru-RU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годности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г.).</a:t>
            </a:r>
          </a:p>
          <a:p>
            <a:pPr algn="just">
              <a:spcBef>
                <a:spcPts val="430"/>
              </a:spcBef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Подробности:</a:t>
            </a:r>
            <a:r>
              <a:rPr lang="ru-RU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</a:t>
            </a:r>
            <a:r>
              <a:rPr lang="ru-RU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</a:t>
            </a:r>
            <a:r>
              <a:rPr lang="ru-RU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партиях</a:t>
            </a:r>
            <a:r>
              <a:rPr lang="ru-RU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</a:t>
            </a:r>
            <a:r>
              <a:rPr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арахисовую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крошку,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включенную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исходных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аллергией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арахис, не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20000"/>
              </a:lnSpc>
            </a:pP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поступить: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купили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назад,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возместят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расходы.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034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04523" y="1307947"/>
            <a:ext cx="443357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Вопросы</a:t>
            </a:r>
            <a:r>
              <a:rPr sz="24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к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3863"/>
                </a:solidFill>
                <a:latin typeface="Times New Roman"/>
                <a:cs typeface="Times New Roman"/>
              </a:rPr>
              <a:t>тексту:</a:t>
            </a:r>
            <a:endParaRPr sz="2400" dirty="0">
              <a:latin typeface="Times New Roman"/>
              <a:cs typeface="Times New Roman"/>
            </a:endParaRPr>
          </a:p>
          <a:p>
            <a:pPr marL="12700" marR="176530" indent="457200">
              <a:lnSpc>
                <a:spcPts val="3460"/>
              </a:lnSpc>
              <a:spcBef>
                <a:spcPts val="204"/>
              </a:spcBef>
            </a:pPr>
            <a:r>
              <a:rPr sz="2400" spc="-15" dirty="0">
                <a:solidFill>
                  <a:srgbClr val="1F3863"/>
                </a:solidFill>
                <a:latin typeface="Times New Roman"/>
                <a:cs typeface="Times New Roman"/>
              </a:rPr>
              <a:t>Как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поступили бы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вы,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купив </a:t>
            </a:r>
            <a:r>
              <a:rPr sz="2400" spc="-58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F3863"/>
                </a:solidFill>
                <a:latin typeface="Times New Roman"/>
                <a:cs typeface="Times New Roman"/>
              </a:rPr>
              <a:t>такое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печенье?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65"/>
              </a:spcBef>
            </a:pPr>
            <a:r>
              <a:rPr sz="2400" spc="-15" dirty="0">
                <a:solidFill>
                  <a:srgbClr val="1F3863"/>
                </a:solidFill>
                <a:latin typeface="Times New Roman"/>
                <a:cs typeface="Times New Roman"/>
              </a:rPr>
              <a:t>Почему</a:t>
            </a:r>
            <a:r>
              <a:rPr sz="2400" spc="-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бы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вы</a:t>
            </a:r>
            <a:r>
              <a:rPr sz="24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1F3863"/>
                </a:solidFill>
                <a:latin typeface="Times New Roman"/>
                <a:cs typeface="Times New Roman"/>
              </a:rPr>
              <a:t>так</a:t>
            </a:r>
            <a:r>
              <a:rPr sz="24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поступили?</a:t>
            </a:r>
            <a:endParaRPr sz="2400" dirty="0">
              <a:latin typeface="Times New Roman"/>
              <a:cs typeface="Times New Roman"/>
            </a:endParaRPr>
          </a:p>
          <a:p>
            <a:pPr marL="12700" marR="156845" indent="457200">
              <a:lnSpc>
                <a:spcPct val="120000"/>
              </a:lnSpc>
            </a:pP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Используйте информацию 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из </a:t>
            </a:r>
            <a:r>
              <a:rPr sz="2400" spc="-58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текста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для обоснования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своего 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ответа.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4193" y="722710"/>
            <a:ext cx="1043677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Образец задания</a:t>
            </a:r>
            <a:r>
              <a:rPr sz="2800" b="1" spc="-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sz="2800" b="1" spc="-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международного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sz="2800" b="1" spc="-2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исследования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6" r="49876" b="67346"/>
          <a:stretch/>
        </p:blipFill>
        <p:spPr>
          <a:xfrm>
            <a:off x="7812911" y="4548914"/>
            <a:ext cx="3136740" cy="18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748" y="508336"/>
            <a:ext cx="2911035" cy="3219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813" y="4194027"/>
            <a:ext cx="4580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изучите информацию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«Какие электроприборы могут ударить током в ванной»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Создайте связный текст из 5-10 предложений «Пользование электроприборами в ванной комнате»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2"/>
          <p:cNvGrpSpPr/>
          <p:nvPr/>
        </p:nvGrpSpPr>
        <p:grpSpPr>
          <a:xfrm>
            <a:off x="-94924" y="508336"/>
            <a:ext cx="12181840" cy="6320355"/>
            <a:chOff x="10584" y="457199"/>
            <a:chExt cx="12181840" cy="6320355"/>
          </a:xfrm>
        </p:grpSpPr>
        <p:sp>
          <p:nvSpPr>
            <p:cNvPr id="13" name="object 3"/>
            <p:cNvSpPr/>
            <p:nvPr/>
          </p:nvSpPr>
          <p:spPr>
            <a:xfrm>
              <a:off x="10584" y="6498154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0" y="273049"/>
                  </a:moveTo>
                  <a:lnTo>
                    <a:pt x="12181415" y="27304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2730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/>
            <p:cNvSpPr/>
            <p:nvPr/>
          </p:nvSpPr>
          <p:spPr>
            <a:xfrm>
              <a:off x="10584" y="6764854"/>
              <a:ext cx="12181840" cy="12700"/>
            </a:xfrm>
            <a:custGeom>
              <a:avLst/>
              <a:gdLst/>
              <a:ahLst/>
              <a:cxnLst/>
              <a:rect l="l" t="t" r="r" b="b"/>
              <a:pathLst>
                <a:path w="12181840" h="12700">
                  <a:moveTo>
                    <a:pt x="0" y="12699"/>
                  </a:moveTo>
                  <a:lnTo>
                    <a:pt x="12181415" y="1269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/>
            <p:cNvSpPr/>
            <p:nvPr/>
          </p:nvSpPr>
          <p:spPr>
            <a:xfrm>
              <a:off x="10584" y="6498154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12181415" y="0"/>
                  </a:moveTo>
                  <a:lnTo>
                    <a:pt x="0" y="0"/>
                  </a:lnTo>
                  <a:lnTo>
                    <a:pt x="0" y="273049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6"/>
            <p:cNvPicPr/>
            <p:nvPr/>
          </p:nvPicPr>
          <p:blipFill rotWithShape="1">
            <a:blip r:embed="rId3" cstate="print"/>
            <a:srcRect b="9259"/>
            <a:stretch/>
          </p:blipFill>
          <p:spPr>
            <a:xfrm>
              <a:off x="6944624" y="457199"/>
              <a:ext cx="3512360" cy="34817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6646984" y="4205654"/>
            <a:ext cx="4841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2211705" algn="l"/>
                <a:tab pos="3883660" algn="l"/>
              </a:tabLst>
            </a:pPr>
            <a:r>
              <a:rPr lang="ru-RU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</a:t>
            </a:r>
            <a:r>
              <a:rPr lang="ru-RU" b="1" spc="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плакат. </a:t>
            </a:r>
            <a:r>
              <a:rPr lang="ru-RU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spc="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</a:t>
            </a:r>
            <a:r>
              <a:rPr lang="ru-RU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	и	</a:t>
            </a:r>
            <a:r>
              <a:rPr lang="ru-RU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b="1" spc="-1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</a:t>
            </a:r>
            <a:r>
              <a:rPr lang="ru-RU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b="1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вила  </a:t>
            </a:r>
            <a:r>
              <a:rPr lang="ru-RU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безопасного</a:t>
            </a:r>
            <a:r>
              <a:rPr lang="ru-RU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r>
              <a:rPr lang="ru-RU" b="1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быту </a:t>
            </a:r>
            <a:r>
              <a:rPr lang="ru-RU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(5–7</a:t>
            </a:r>
            <a:r>
              <a:rPr lang="ru-RU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пунктов).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4396" y="1112037"/>
            <a:ext cx="770768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толкование </a:t>
            </a:r>
            <a:r>
              <a:rPr sz="2000" spc="-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«шляпа». </a:t>
            </a:r>
            <a:r>
              <a:rPr sz="2000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 определение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формулировкой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sz="20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Толкового </a:t>
            </a:r>
            <a:r>
              <a:rPr sz="20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словаря </a:t>
            </a:r>
            <a:r>
              <a:rPr sz="2000" spc="-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живого</a:t>
            </a:r>
            <a:r>
              <a:rPr sz="2000" spc="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великорусского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</a:t>
            </a:r>
            <a:r>
              <a:rPr sz="2000" spc="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В.И.</a:t>
            </a:r>
            <a:r>
              <a:rPr sz="2000" spc="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02578" y="3672967"/>
            <a:ext cx="42513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0075" algn="l"/>
                <a:tab pos="289306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ющи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х	слов: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рбан»,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1943" y="3313619"/>
            <a:ext cx="5699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2494915" algn="l"/>
                <a:tab pos="4509770" algn="l"/>
              </a:tabLst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Сформулируйте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лексические	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</a:t>
            </a:r>
            <a:endParaRPr sz="20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«вуаль»,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2578" y="4038727"/>
            <a:ext cx="569912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2664460" algn="l"/>
                <a:tab pos="3665854" algn="l"/>
                <a:tab pos="4500880" algn="l"/>
              </a:tabLst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«аксессуар».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Запишите</a:t>
            </a:r>
            <a:r>
              <a:rPr sz="20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</a:t>
            </a:r>
            <a:r>
              <a:rPr sz="20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20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слов </a:t>
            </a:r>
            <a:r>
              <a:rPr sz="20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форме</a:t>
            </a:r>
            <a:r>
              <a:rPr sz="20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словарной</a:t>
            </a:r>
            <a:r>
              <a:rPr sz="20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статьи.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Сравните</a:t>
            </a:r>
            <a:r>
              <a:rPr sz="20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ваши </a:t>
            </a:r>
            <a:r>
              <a:rPr sz="20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определения</a:t>
            </a:r>
            <a:r>
              <a:rPr sz="2000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формулировками</a:t>
            </a:r>
            <a:r>
              <a:rPr sz="20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Толкового </a:t>
            </a:r>
            <a:r>
              <a:rPr sz="20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сло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аря	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spc="-12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	я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.	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а, 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воспользовавшись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сайтом: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http://slovarozhegova.ru/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4123" y="568451"/>
            <a:ext cx="4982308" cy="5668226"/>
            <a:chOff x="15240" y="568451"/>
            <a:chExt cx="5221605" cy="60667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470" y="3585044"/>
              <a:ext cx="4974335" cy="304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" y="568451"/>
              <a:ext cx="3962400" cy="309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314" y="1176252"/>
            <a:ext cx="11398885" cy="4674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4880" marR="292100" indent="600075">
              <a:lnSpc>
                <a:spcPts val="3310"/>
              </a:lnSpc>
              <a:spcBef>
                <a:spcPts val="185"/>
              </a:spcBef>
            </a:pPr>
            <a:r>
              <a:rPr sz="2400" b="1" spc="-5" dirty="0" err="1" smtClean="0">
                <a:latin typeface="Times New Roman"/>
                <a:cs typeface="Times New Roman"/>
              </a:rPr>
              <a:t>Официальный</a:t>
            </a:r>
            <a:r>
              <a:rPr sz="2400" b="1" spc="6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сайт: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http://www.kreml.ru/museums-moscow-kremlin/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5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5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spc="-5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Задание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Представьте, что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 вам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должны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приехать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друзья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из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Санкт-Петербурга, 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которые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очень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хотят</a:t>
            </a:r>
            <a:r>
              <a:rPr sz="2400" b="1" spc="-3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посетить</a:t>
            </a: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Кремль.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Воспользовавшись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материалами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сайта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музея-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заповедника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«Московский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Кремль»,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разработайте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экскурсионный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маршрут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по </a:t>
            </a:r>
            <a:r>
              <a:rPr sz="2400" b="1" spc="-58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Кремлю,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а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также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создайте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текст экскурсии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ваших</a:t>
            </a: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друзей.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44" y="768350"/>
            <a:ext cx="4704461" cy="3079369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/>
          <a:srcRect l="50293" b="66616"/>
          <a:stretch/>
        </p:blipFill>
        <p:spPr>
          <a:xfrm>
            <a:off x="8021255" y="2025729"/>
            <a:ext cx="3408896" cy="21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51720" cy="23876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«Читать – это еще ничего не значит, что читать и как понимать прочитанное – вот в чем главное»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91868" cy="165576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К.Д.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Ушинский</a:t>
            </a: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783" y="3736847"/>
            <a:ext cx="2253297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967" y="1778298"/>
            <a:ext cx="3213465" cy="22377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1944" y="1657045"/>
            <a:ext cx="11376660" cy="391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9310" algn="l"/>
              </a:tabLst>
            </a:pP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ЧИТАТЕЛЬСКИЕ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УМЕНИЯ	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базовые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формировании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функциональной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грамотности.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365125" indent="-241300">
              <a:lnSpc>
                <a:spcPct val="100000"/>
              </a:lnSpc>
              <a:spcBef>
                <a:spcPts val="1730"/>
              </a:spcBef>
              <a:buSzPct val="95833"/>
              <a:buFont typeface="Wingdings"/>
              <a:buChar char=""/>
              <a:tabLst>
                <a:tab pos="365760" algn="l"/>
              </a:tabLst>
            </a:pPr>
            <a:r>
              <a:rPr sz="2400" spc="-15" dirty="0">
                <a:latin typeface="Calibri"/>
                <a:cs typeface="Calibri"/>
              </a:rPr>
              <a:t>Умение</a:t>
            </a:r>
            <a:r>
              <a:rPr sz="2400" dirty="0">
                <a:latin typeface="Calibri"/>
                <a:cs typeface="Calibri"/>
              </a:rPr>
              <a:t> читать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понимать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текст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432434" indent="-308610">
              <a:lnSpc>
                <a:spcPct val="100000"/>
              </a:lnSpc>
              <a:buSzPct val="95833"/>
              <a:buFont typeface="Wingdings"/>
              <a:buChar char=""/>
              <a:tabLst>
                <a:tab pos="433070" algn="l"/>
              </a:tabLst>
            </a:pPr>
            <a:r>
              <a:rPr sz="2400" dirty="0">
                <a:latin typeface="Calibri"/>
                <a:cs typeface="Calibri"/>
              </a:rPr>
              <a:t>воспринимать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тему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идею,</a:t>
            </a:r>
            <a:endParaRPr sz="2400">
              <a:latin typeface="Calibri"/>
              <a:cs typeface="Calibri"/>
            </a:endParaRPr>
          </a:p>
          <a:p>
            <a:pPr marL="124460" marR="64325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"/>
              <a:tabLst>
                <a:tab pos="365760" algn="l"/>
                <a:tab pos="6480175" algn="l"/>
              </a:tabLst>
            </a:pPr>
            <a:r>
              <a:rPr sz="2400" spc="-5" dirty="0">
                <a:latin typeface="Calibri"/>
                <a:cs typeface="Calibri"/>
              </a:rPr>
              <a:t>способность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выстраивать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собственные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тексты	</a:t>
            </a:r>
            <a:r>
              <a:rPr sz="2400" spc="-5" dirty="0">
                <a:latin typeface="Calibri"/>
                <a:cs typeface="Calibri"/>
              </a:rPr>
              <a:t>(высказывания,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суждения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тп)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это </a:t>
            </a:r>
            <a:r>
              <a:rPr sz="2400" spc="-5" dirty="0">
                <a:latin typeface="Calibri"/>
                <a:cs typeface="Calibri"/>
              </a:rPr>
              <a:t>важные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каждого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коммуникативные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умения.</a:t>
            </a:r>
            <a:endParaRPr sz="2400">
              <a:latin typeface="Calibri"/>
              <a:cs typeface="Calibri"/>
            </a:endParaRPr>
          </a:p>
          <a:p>
            <a:pPr marL="124460" marR="105092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этим умениям относятся </a:t>
            </a:r>
            <a:r>
              <a:rPr sz="2400" dirty="0">
                <a:latin typeface="Calibri"/>
                <a:cs typeface="Calibri"/>
              </a:rPr>
              <a:t>так </a:t>
            </a:r>
            <a:r>
              <a:rPr sz="2400" spc="-15" dirty="0">
                <a:latin typeface="Calibri"/>
                <a:cs typeface="Calibri"/>
              </a:rPr>
              <a:t>же </a:t>
            </a:r>
            <a:r>
              <a:rPr sz="2400" b="1" i="1" spc="-5" dirty="0">
                <a:latin typeface="Calibri"/>
                <a:cs typeface="Calibri"/>
              </a:rPr>
              <a:t>владение различными способами освоения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содержания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текста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4460" marR="1527810" indent="6667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составление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вопросов,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плана,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тезисов, </a:t>
            </a:r>
            <a:r>
              <a:rPr sz="2400" spc="-10" dirty="0">
                <a:latin typeface="Calibri"/>
                <a:cs typeface="Calibri"/>
              </a:rPr>
              <a:t>извлечение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информации</a:t>
            </a:r>
            <a:r>
              <a:rPr sz="2400" dirty="0">
                <a:latin typeface="Calibri"/>
                <a:cs typeface="Calibri"/>
              </a:rPr>
              <a:t> из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карты,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рисунка,</a:t>
            </a:r>
            <a:r>
              <a:rPr sz="2400" dirty="0">
                <a:latin typeface="Calibri"/>
                <a:cs typeface="Calibri"/>
              </a:rPr>
              <a:t> диаграммы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тп.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944" y="661188"/>
            <a:ext cx="551954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35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Читательская</a:t>
            </a:r>
            <a:r>
              <a:rPr lang="ru-RU" sz="2800" b="1" spc="-65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04848" y="1509332"/>
            <a:ext cx="1661160" cy="603885"/>
          </a:xfrm>
          <a:custGeom>
            <a:avLst/>
            <a:gdLst/>
            <a:ahLst/>
            <a:cxnLst/>
            <a:rect l="l" t="t" r="r" b="b"/>
            <a:pathLst>
              <a:path w="1661160" h="603885">
                <a:moveTo>
                  <a:pt x="0" y="301751"/>
                </a:moveTo>
                <a:lnTo>
                  <a:pt x="10870" y="252813"/>
                </a:lnTo>
                <a:lnTo>
                  <a:pt x="42342" y="206386"/>
                </a:lnTo>
                <a:lnTo>
                  <a:pt x="92706" y="163092"/>
                </a:lnTo>
                <a:lnTo>
                  <a:pt x="160251" y="123553"/>
                </a:lnTo>
                <a:lnTo>
                  <a:pt x="199932" y="105386"/>
                </a:lnTo>
                <a:lnTo>
                  <a:pt x="243268" y="88392"/>
                </a:lnTo>
                <a:lnTo>
                  <a:pt x="290044" y="72646"/>
                </a:lnTo>
                <a:lnTo>
                  <a:pt x="340047" y="58228"/>
                </a:lnTo>
                <a:lnTo>
                  <a:pt x="393062" y="45216"/>
                </a:lnTo>
                <a:lnTo>
                  <a:pt x="448877" y="33686"/>
                </a:lnTo>
                <a:lnTo>
                  <a:pt x="507277" y="23717"/>
                </a:lnTo>
                <a:lnTo>
                  <a:pt x="568049" y="15386"/>
                </a:lnTo>
                <a:lnTo>
                  <a:pt x="630979" y="8771"/>
                </a:lnTo>
                <a:lnTo>
                  <a:pt x="695853" y="3950"/>
                </a:lnTo>
                <a:lnTo>
                  <a:pt x="762458" y="1000"/>
                </a:lnTo>
                <a:lnTo>
                  <a:pt x="830580" y="0"/>
                </a:lnTo>
                <a:lnTo>
                  <a:pt x="898701" y="1000"/>
                </a:lnTo>
                <a:lnTo>
                  <a:pt x="965306" y="3950"/>
                </a:lnTo>
                <a:lnTo>
                  <a:pt x="1030180" y="8771"/>
                </a:lnTo>
                <a:lnTo>
                  <a:pt x="1093110" y="15386"/>
                </a:lnTo>
                <a:lnTo>
                  <a:pt x="1153882" y="23717"/>
                </a:lnTo>
                <a:lnTo>
                  <a:pt x="1212282" y="33686"/>
                </a:lnTo>
                <a:lnTo>
                  <a:pt x="1268097" y="45216"/>
                </a:lnTo>
                <a:lnTo>
                  <a:pt x="1321112" y="58228"/>
                </a:lnTo>
                <a:lnTo>
                  <a:pt x="1371115" y="72646"/>
                </a:lnTo>
                <a:lnTo>
                  <a:pt x="1417891" y="88392"/>
                </a:lnTo>
                <a:lnTo>
                  <a:pt x="1461227" y="105386"/>
                </a:lnTo>
                <a:lnTo>
                  <a:pt x="1500908" y="123553"/>
                </a:lnTo>
                <a:lnTo>
                  <a:pt x="1536721" y="142814"/>
                </a:lnTo>
                <a:lnTo>
                  <a:pt x="1595889" y="184308"/>
                </a:lnTo>
                <a:lnTo>
                  <a:pt x="1637021" y="229246"/>
                </a:lnTo>
                <a:lnTo>
                  <a:pt x="1658406" y="277007"/>
                </a:lnTo>
                <a:lnTo>
                  <a:pt x="1661159" y="301751"/>
                </a:lnTo>
                <a:lnTo>
                  <a:pt x="1658406" y="326496"/>
                </a:lnTo>
                <a:lnTo>
                  <a:pt x="1637021" y="374257"/>
                </a:lnTo>
                <a:lnTo>
                  <a:pt x="1595889" y="419195"/>
                </a:lnTo>
                <a:lnTo>
                  <a:pt x="1536721" y="460689"/>
                </a:lnTo>
                <a:lnTo>
                  <a:pt x="1500908" y="479950"/>
                </a:lnTo>
                <a:lnTo>
                  <a:pt x="1461227" y="498117"/>
                </a:lnTo>
                <a:lnTo>
                  <a:pt x="1417891" y="515111"/>
                </a:lnTo>
                <a:lnTo>
                  <a:pt x="1371115" y="530857"/>
                </a:lnTo>
                <a:lnTo>
                  <a:pt x="1321112" y="545275"/>
                </a:lnTo>
                <a:lnTo>
                  <a:pt x="1268097" y="558287"/>
                </a:lnTo>
                <a:lnTo>
                  <a:pt x="1212282" y="569817"/>
                </a:lnTo>
                <a:lnTo>
                  <a:pt x="1153882" y="579786"/>
                </a:lnTo>
                <a:lnTo>
                  <a:pt x="1093110" y="588117"/>
                </a:lnTo>
                <a:lnTo>
                  <a:pt x="1030180" y="594732"/>
                </a:lnTo>
                <a:lnTo>
                  <a:pt x="965306" y="599553"/>
                </a:lnTo>
                <a:lnTo>
                  <a:pt x="898701" y="602503"/>
                </a:lnTo>
                <a:lnTo>
                  <a:pt x="830580" y="603503"/>
                </a:lnTo>
                <a:lnTo>
                  <a:pt x="762458" y="602503"/>
                </a:lnTo>
                <a:lnTo>
                  <a:pt x="695853" y="599553"/>
                </a:lnTo>
                <a:lnTo>
                  <a:pt x="630979" y="594732"/>
                </a:lnTo>
                <a:lnTo>
                  <a:pt x="568049" y="588117"/>
                </a:lnTo>
                <a:lnTo>
                  <a:pt x="507277" y="579786"/>
                </a:lnTo>
                <a:lnTo>
                  <a:pt x="448877" y="569817"/>
                </a:lnTo>
                <a:lnTo>
                  <a:pt x="393062" y="558287"/>
                </a:lnTo>
                <a:lnTo>
                  <a:pt x="340047" y="545275"/>
                </a:lnTo>
                <a:lnTo>
                  <a:pt x="290044" y="530857"/>
                </a:lnTo>
                <a:lnTo>
                  <a:pt x="243268" y="515111"/>
                </a:lnTo>
                <a:lnTo>
                  <a:pt x="199932" y="498117"/>
                </a:lnTo>
                <a:lnTo>
                  <a:pt x="160251" y="479950"/>
                </a:lnTo>
                <a:lnTo>
                  <a:pt x="124438" y="460689"/>
                </a:lnTo>
                <a:lnTo>
                  <a:pt x="65270" y="419195"/>
                </a:lnTo>
                <a:lnTo>
                  <a:pt x="24138" y="374257"/>
                </a:lnTo>
                <a:lnTo>
                  <a:pt x="2753" y="326496"/>
                </a:lnTo>
                <a:lnTo>
                  <a:pt x="0" y="301751"/>
                </a:lnTo>
                <a:close/>
              </a:path>
            </a:pathLst>
          </a:custGeom>
          <a:ln w="9143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1113" y="1538019"/>
            <a:ext cx="1658620" cy="600710"/>
          </a:xfrm>
          <a:custGeom>
            <a:avLst/>
            <a:gdLst/>
            <a:ahLst/>
            <a:cxnLst/>
            <a:rect l="l" t="t" r="r" b="b"/>
            <a:pathLst>
              <a:path w="1658620" h="600710">
                <a:moveTo>
                  <a:pt x="0" y="300227"/>
                </a:moveTo>
                <a:lnTo>
                  <a:pt x="10852" y="251517"/>
                </a:lnTo>
                <a:lnTo>
                  <a:pt x="42269" y="205313"/>
                </a:lnTo>
                <a:lnTo>
                  <a:pt x="92545" y="162233"/>
                </a:lnTo>
                <a:lnTo>
                  <a:pt x="159971" y="122895"/>
                </a:lnTo>
                <a:lnTo>
                  <a:pt x="199581" y="104822"/>
                </a:lnTo>
                <a:lnTo>
                  <a:pt x="242839" y="87915"/>
                </a:lnTo>
                <a:lnTo>
                  <a:pt x="289531" y="72253"/>
                </a:lnTo>
                <a:lnTo>
                  <a:pt x="339443" y="57911"/>
                </a:lnTo>
                <a:lnTo>
                  <a:pt x="392362" y="44968"/>
                </a:lnTo>
                <a:lnTo>
                  <a:pt x="448074" y="33501"/>
                </a:lnTo>
                <a:lnTo>
                  <a:pt x="506366" y="23586"/>
                </a:lnTo>
                <a:lnTo>
                  <a:pt x="567025" y="15300"/>
                </a:lnTo>
                <a:lnTo>
                  <a:pt x="629837" y="8722"/>
                </a:lnTo>
                <a:lnTo>
                  <a:pt x="694588" y="3928"/>
                </a:lnTo>
                <a:lnTo>
                  <a:pt x="761065" y="994"/>
                </a:lnTo>
                <a:lnTo>
                  <a:pt x="829055" y="0"/>
                </a:lnTo>
                <a:lnTo>
                  <a:pt x="897046" y="994"/>
                </a:lnTo>
                <a:lnTo>
                  <a:pt x="963523" y="3928"/>
                </a:lnTo>
                <a:lnTo>
                  <a:pt x="1028274" y="8722"/>
                </a:lnTo>
                <a:lnTo>
                  <a:pt x="1091086" y="15300"/>
                </a:lnTo>
                <a:lnTo>
                  <a:pt x="1151745" y="23586"/>
                </a:lnTo>
                <a:lnTo>
                  <a:pt x="1210037" y="33501"/>
                </a:lnTo>
                <a:lnTo>
                  <a:pt x="1265749" y="44968"/>
                </a:lnTo>
                <a:lnTo>
                  <a:pt x="1318668" y="57911"/>
                </a:lnTo>
                <a:lnTo>
                  <a:pt x="1368580" y="72253"/>
                </a:lnTo>
                <a:lnTo>
                  <a:pt x="1415272" y="87915"/>
                </a:lnTo>
                <a:lnTo>
                  <a:pt x="1458530" y="104822"/>
                </a:lnTo>
                <a:lnTo>
                  <a:pt x="1498140" y="122895"/>
                </a:lnTo>
                <a:lnTo>
                  <a:pt x="1533890" y="142058"/>
                </a:lnTo>
                <a:lnTo>
                  <a:pt x="1592955" y="183344"/>
                </a:lnTo>
                <a:lnTo>
                  <a:pt x="1634015" y="228063"/>
                </a:lnTo>
                <a:lnTo>
                  <a:pt x="1655363" y="275597"/>
                </a:lnTo>
                <a:lnTo>
                  <a:pt x="1658111" y="300227"/>
                </a:lnTo>
                <a:lnTo>
                  <a:pt x="1655363" y="324858"/>
                </a:lnTo>
                <a:lnTo>
                  <a:pt x="1634015" y="372392"/>
                </a:lnTo>
                <a:lnTo>
                  <a:pt x="1592955" y="417111"/>
                </a:lnTo>
                <a:lnTo>
                  <a:pt x="1533890" y="458397"/>
                </a:lnTo>
                <a:lnTo>
                  <a:pt x="1498140" y="477560"/>
                </a:lnTo>
                <a:lnTo>
                  <a:pt x="1458530" y="495633"/>
                </a:lnTo>
                <a:lnTo>
                  <a:pt x="1415272" y="512540"/>
                </a:lnTo>
                <a:lnTo>
                  <a:pt x="1368580" y="528202"/>
                </a:lnTo>
                <a:lnTo>
                  <a:pt x="1318668" y="542544"/>
                </a:lnTo>
                <a:lnTo>
                  <a:pt x="1265749" y="555487"/>
                </a:lnTo>
                <a:lnTo>
                  <a:pt x="1210037" y="566954"/>
                </a:lnTo>
                <a:lnTo>
                  <a:pt x="1151745" y="576869"/>
                </a:lnTo>
                <a:lnTo>
                  <a:pt x="1091086" y="585155"/>
                </a:lnTo>
                <a:lnTo>
                  <a:pt x="1028274" y="591733"/>
                </a:lnTo>
                <a:lnTo>
                  <a:pt x="963523" y="596527"/>
                </a:lnTo>
                <a:lnTo>
                  <a:pt x="897046" y="599461"/>
                </a:lnTo>
                <a:lnTo>
                  <a:pt x="829055" y="600455"/>
                </a:lnTo>
                <a:lnTo>
                  <a:pt x="761065" y="599461"/>
                </a:lnTo>
                <a:lnTo>
                  <a:pt x="694588" y="596527"/>
                </a:lnTo>
                <a:lnTo>
                  <a:pt x="629837" y="591733"/>
                </a:lnTo>
                <a:lnTo>
                  <a:pt x="567025" y="585155"/>
                </a:lnTo>
                <a:lnTo>
                  <a:pt x="506366" y="576869"/>
                </a:lnTo>
                <a:lnTo>
                  <a:pt x="448074" y="566954"/>
                </a:lnTo>
                <a:lnTo>
                  <a:pt x="392362" y="555487"/>
                </a:lnTo>
                <a:lnTo>
                  <a:pt x="339443" y="542544"/>
                </a:lnTo>
                <a:lnTo>
                  <a:pt x="289531" y="528202"/>
                </a:lnTo>
                <a:lnTo>
                  <a:pt x="242839" y="512540"/>
                </a:lnTo>
                <a:lnTo>
                  <a:pt x="199581" y="495633"/>
                </a:lnTo>
                <a:lnTo>
                  <a:pt x="159971" y="477560"/>
                </a:lnTo>
                <a:lnTo>
                  <a:pt x="124221" y="458397"/>
                </a:lnTo>
                <a:lnTo>
                  <a:pt x="65156" y="417111"/>
                </a:lnTo>
                <a:lnTo>
                  <a:pt x="24096" y="372392"/>
                </a:lnTo>
                <a:lnTo>
                  <a:pt x="2748" y="324858"/>
                </a:lnTo>
                <a:lnTo>
                  <a:pt x="0" y="300227"/>
                </a:lnTo>
                <a:close/>
              </a:path>
            </a:pathLst>
          </a:custGeom>
          <a:ln w="9144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3112" y="1078647"/>
            <a:ext cx="11273155" cy="838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15085" marR="1899920" indent="-1303020">
              <a:lnSpc>
                <a:spcPts val="3350"/>
              </a:lnSpc>
              <a:spcBef>
                <a:spcPts val="80"/>
              </a:spcBef>
              <a:tabLst>
                <a:tab pos="7792084" algn="l"/>
              </a:tabLst>
            </a:pPr>
            <a:r>
              <a:rPr sz="1800" b="1" i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Читательские</a:t>
            </a:r>
            <a:r>
              <a:rPr sz="1800" b="1" i="1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71717"/>
                </a:solidFill>
                <a:latin typeface="Calibri"/>
                <a:cs typeface="Calibri"/>
              </a:rPr>
              <a:t>действия, связанные </a:t>
            </a:r>
            <a:r>
              <a:rPr sz="1800" b="1" i="1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800" b="1" i="1" spc="-5" dirty="0">
                <a:solidFill>
                  <a:srgbClr val="000099"/>
                </a:solidFill>
                <a:latin typeface="Calibri"/>
                <a:cs typeface="Calibri"/>
              </a:rPr>
              <a:t>нахождением </a:t>
            </a:r>
            <a:r>
              <a:rPr sz="1800" b="1" i="1" dirty="0">
                <a:solidFill>
                  <a:srgbClr val="000099"/>
                </a:solidFill>
                <a:latin typeface="Calibri"/>
                <a:cs typeface="Calibri"/>
              </a:rPr>
              <a:t>и извлечением </a:t>
            </a:r>
            <a:r>
              <a:rPr sz="1800" b="1" i="1" spc="5" dirty="0">
                <a:solidFill>
                  <a:srgbClr val="000099"/>
                </a:solidFill>
                <a:latin typeface="Calibri"/>
                <a:cs typeface="Calibri"/>
              </a:rPr>
              <a:t>информации </a:t>
            </a:r>
            <a:r>
              <a:rPr sz="1800" b="1" i="1" dirty="0">
                <a:solidFill>
                  <a:srgbClr val="171717"/>
                </a:solidFill>
                <a:latin typeface="Calibri"/>
                <a:cs typeface="Calibri"/>
              </a:rPr>
              <a:t>из </a:t>
            </a:r>
            <a:r>
              <a:rPr sz="1800" b="1" i="1" spc="-10" dirty="0">
                <a:solidFill>
                  <a:srgbClr val="171717"/>
                </a:solidFill>
                <a:latin typeface="Calibri"/>
                <a:cs typeface="Calibri"/>
              </a:rPr>
              <a:t>текста </a:t>
            </a:r>
            <a:r>
              <a:rPr sz="1800" b="1" i="1" spc="-3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700" b="1" i="1" baseline="1543" dirty="0">
                <a:solidFill>
                  <a:srgbClr val="C00000"/>
                </a:solidFill>
                <a:latin typeface="Calibri"/>
                <a:cs typeface="Calibri"/>
              </a:rPr>
              <a:t>Поиск	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Извлечение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6709" y="2587903"/>
            <a:ext cx="478853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это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процесс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выбора 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предъявления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конкретной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запрашиваемой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вопросе.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1068" y="2395289"/>
            <a:ext cx="53898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Чтобы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найти в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тексте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один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или нескольких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фрагментов </a:t>
            </a:r>
            <a:r>
              <a:rPr sz="1800" spc="-3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информации,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необходимо </a:t>
            </a:r>
            <a:r>
              <a:rPr sz="1800" i="1" spc="-5" dirty="0">
                <a:solidFill>
                  <a:srgbClr val="295648"/>
                </a:solidFill>
                <a:latin typeface="Calibri"/>
                <a:cs typeface="Calibri"/>
              </a:rPr>
              <a:t>бегло просмотреть </a:t>
            </a:r>
            <a:r>
              <a:rPr sz="1800" i="1" dirty="0">
                <a:solidFill>
                  <a:srgbClr val="29564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(сканировать)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весь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текст</a:t>
            </a:r>
            <a:r>
              <a:rPr sz="18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95648"/>
                </a:solidFill>
                <a:latin typeface="Calibri"/>
                <a:cs typeface="Calibri"/>
              </a:rPr>
              <a:t>выделить</a:t>
            </a:r>
            <a:r>
              <a:rPr sz="1800" i="1" spc="30" dirty="0">
                <a:solidFill>
                  <a:srgbClr val="29564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ту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его</a:t>
            </a:r>
            <a:r>
              <a:rPr sz="1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часть</a:t>
            </a:r>
            <a:endParaRPr sz="1800" dirty="0">
              <a:latin typeface="Calibri"/>
              <a:cs typeface="Calibri"/>
            </a:endParaRPr>
          </a:p>
          <a:p>
            <a:pPr marL="12700" marR="128270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(например,</a:t>
            </a:r>
            <a:r>
              <a:rPr sz="1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страницу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сплошном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тексте,</a:t>
            </a:r>
            <a:r>
              <a:rPr sz="1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таблицу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800" spc="-3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список),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71717"/>
                </a:solidFill>
                <a:latin typeface="Calibri"/>
                <a:cs typeface="Calibri"/>
              </a:rPr>
              <a:t>где</a:t>
            </a:r>
            <a:r>
              <a:rPr sz="18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искомая</a:t>
            </a:r>
            <a:r>
              <a:rPr sz="1800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информация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содержится.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783" y="4271517"/>
            <a:ext cx="1100963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Читательские</a:t>
            </a:r>
            <a:r>
              <a:rPr sz="18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умения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15" dirty="0">
                <a:latin typeface="Calibri"/>
                <a:cs typeface="Calibri"/>
              </a:rPr>
              <a:t>Определять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место,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где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содержится </a:t>
            </a:r>
            <a:r>
              <a:rPr sz="1800" spc="-5" dirty="0">
                <a:latin typeface="Calibri"/>
                <a:cs typeface="Calibri"/>
              </a:rPr>
              <a:t>искомая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(фрагмент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гиперссылка,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ссылка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сайт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т.д.)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238760" algn="l"/>
              </a:tabLst>
            </a:pPr>
            <a:r>
              <a:rPr sz="1800" spc="-10" dirty="0">
                <a:latin typeface="Calibri"/>
                <a:cs typeface="Calibri"/>
              </a:rPr>
              <a:t>Находить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извлекать </a:t>
            </a:r>
            <a:r>
              <a:rPr sz="1800" spc="-15" dirty="0">
                <a:latin typeface="Calibri"/>
                <a:cs typeface="Calibri"/>
              </a:rPr>
              <a:t>одну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несколько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единиц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238125" algn="l"/>
              </a:tabLst>
            </a:pPr>
            <a:r>
              <a:rPr sz="1800" spc="-10" dirty="0">
                <a:latin typeface="Calibri"/>
                <a:cs typeface="Calibri"/>
              </a:rPr>
              <a:t>Находить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извлекать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одну</a:t>
            </a:r>
            <a:r>
              <a:rPr sz="1800" dirty="0">
                <a:latin typeface="Calibri"/>
                <a:cs typeface="Calibri"/>
              </a:rPr>
              <a:t> 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несколько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единиц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расположенных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одном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фрагменте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  <a:p>
            <a:pPr marL="290195" indent="-27813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90830" algn="l"/>
              </a:tabLst>
            </a:pPr>
            <a:r>
              <a:rPr sz="1800" spc="-10" dirty="0">
                <a:latin typeface="Calibri"/>
                <a:cs typeface="Calibri"/>
              </a:rPr>
              <a:t>Находить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извлекать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несколько</a:t>
            </a:r>
            <a:r>
              <a:rPr sz="1800" spc="-5" dirty="0">
                <a:latin typeface="Calibri"/>
                <a:cs typeface="Calibri"/>
              </a:rPr>
              <a:t> единиц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расположенных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фрагментах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38125" algn="l"/>
              </a:tabLst>
            </a:pPr>
            <a:r>
              <a:rPr sz="1800" spc="-15" dirty="0">
                <a:latin typeface="Calibri"/>
                <a:cs typeface="Calibri"/>
              </a:rPr>
              <a:t>Определять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наличие/отсутствие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4"/>
          <p:cNvSpPr txBox="1">
            <a:spLocks/>
          </p:cNvSpPr>
          <p:nvPr/>
        </p:nvSpPr>
        <p:spPr>
          <a:xfrm>
            <a:off x="430783" y="412904"/>
            <a:ext cx="5745354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Читательская</a:t>
            </a:r>
            <a:r>
              <a:rPr lang="ru-RU" sz="2800" b="1" spc="-6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95452" y="983360"/>
            <a:ext cx="82016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171717"/>
                </a:solidFill>
                <a:latin typeface="Calibri"/>
                <a:cs typeface="Calibri"/>
              </a:rPr>
              <a:t>Читательские</a:t>
            </a:r>
            <a:r>
              <a:rPr sz="1800" b="1" i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71717"/>
                </a:solidFill>
                <a:latin typeface="Calibri"/>
                <a:cs typeface="Calibri"/>
              </a:rPr>
              <a:t>действия, связанные</a:t>
            </a:r>
            <a:r>
              <a:rPr sz="1800" b="1" i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800" b="1" i="1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Calibri"/>
                <a:cs typeface="Calibri"/>
              </a:rPr>
              <a:t>интеграцией</a:t>
            </a:r>
            <a:r>
              <a:rPr sz="1800" b="1" i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Calibri"/>
                <a:cs typeface="Calibri"/>
              </a:rPr>
              <a:t>и</a:t>
            </a:r>
            <a:r>
              <a:rPr sz="1800" b="1" i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Calibri"/>
                <a:cs typeface="Calibri"/>
              </a:rPr>
              <a:t>интерпретацией</a:t>
            </a:r>
            <a:r>
              <a:rPr sz="1800" b="1" i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171717"/>
                </a:solidFill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452" y="1368302"/>
            <a:ext cx="5818505" cy="12458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840"/>
              </a:spcBef>
            </a:pP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Толкование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1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интерпретация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spc="-10" dirty="0">
                <a:latin typeface="Calibri"/>
                <a:cs typeface="Calibri"/>
              </a:rPr>
              <a:t>предполагает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извлечение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текста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такой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информации,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которая</a:t>
            </a:r>
            <a:r>
              <a:rPr sz="1600" spc="5" dirty="0">
                <a:latin typeface="Calibri"/>
                <a:cs typeface="Calibri"/>
              </a:rPr>
              <a:t> не</a:t>
            </a:r>
            <a:endParaRPr sz="1600">
              <a:latin typeface="Calibri"/>
              <a:cs typeface="Calibri"/>
            </a:endParaRPr>
          </a:p>
          <a:p>
            <a:pPr marL="12700" marR="161290">
              <a:lnSpc>
                <a:spcPct val="106200"/>
              </a:lnSpc>
              <a:spcBef>
                <a:spcPts val="25"/>
              </a:spcBef>
            </a:pPr>
            <a:r>
              <a:rPr sz="1600" spc="-5" dirty="0">
                <a:latin typeface="Calibri"/>
                <a:cs typeface="Calibri"/>
              </a:rPr>
              <a:t>сообщается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напрямую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(установить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скрытую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связь,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иногда</a:t>
            </a:r>
            <a:r>
              <a:rPr sz="1600" dirty="0">
                <a:latin typeface="Calibri"/>
                <a:cs typeface="Calibri"/>
              </a:rPr>
              <a:t> понять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подразумеваемое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сообщение,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осмыслить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подтекст)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6565" y="1448427"/>
            <a:ext cx="5155565" cy="10941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23619">
              <a:lnSpc>
                <a:spcPct val="100000"/>
              </a:lnSpc>
              <a:spcBef>
                <a:spcPts val="210"/>
              </a:spcBef>
            </a:pP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Интеграция</a:t>
            </a:r>
            <a:r>
              <a:rPr sz="1800" b="1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или связывание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Calibri"/>
                <a:cs typeface="Calibri"/>
              </a:rPr>
              <a:t>свидетельствует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том,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читатель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понимает,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00" spc="-5" dirty="0">
                <a:latin typeface="Calibri"/>
                <a:cs typeface="Calibri"/>
              </a:rPr>
              <a:t>соединяет элементы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текста.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Связать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единицы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-5" dirty="0">
                <a:latin typeface="Calibri"/>
                <a:cs typeface="Calibri"/>
              </a:rPr>
              <a:t>означает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определить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общую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роль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тексте.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110" y="3068192"/>
            <a:ext cx="10714355" cy="314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Читательские</a:t>
            </a:r>
            <a:r>
              <a:rPr sz="18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умения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SzPct val="88888"/>
              <a:buAutoNum type="arabicPeriod"/>
              <a:tabLst>
                <a:tab pos="213995" algn="l"/>
              </a:tabLst>
            </a:pPr>
            <a:r>
              <a:rPr sz="1800" dirty="0">
                <a:latin typeface="Calibri"/>
                <a:cs typeface="Calibri"/>
              </a:rPr>
              <a:t>Понимать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фактологическую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информацию</a:t>
            </a:r>
            <a:r>
              <a:rPr sz="1800" spc="-20" dirty="0">
                <a:latin typeface="Calibri"/>
                <a:cs typeface="Calibri"/>
              </a:rPr>
              <a:t> (сюжет,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последовательность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событий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т.п.)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Понимать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смысловую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структуру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(определять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тему,</a:t>
            </a:r>
            <a:r>
              <a:rPr sz="1800" spc="-15" dirty="0">
                <a:latin typeface="Calibri"/>
                <a:cs typeface="Calibri"/>
              </a:rPr>
              <a:t> главную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мысль/идею,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назначение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текста)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38760" algn="l"/>
              </a:tabLst>
            </a:pPr>
            <a:r>
              <a:rPr sz="1800" dirty="0">
                <a:latin typeface="Calibri"/>
                <a:cs typeface="Calibri"/>
              </a:rPr>
              <a:t>Понимать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значение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неизвестного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слова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выражения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основе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контекста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buAutoNum type="arabicPeriod"/>
              <a:tabLst>
                <a:tab pos="238760" algn="l"/>
              </a:tabLst>
            </a:pPr>
            <a:r>
              <a:rPr sz="1800" spc="-15" dirty="0">
                <a:latin typeface="Calibri"/>
                <a:cs typeface="Calibri"/>
              </a:rPr>
              <a:t>Устанавливать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скрытые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связи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событиями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утверждениями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(причинно-следственные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отношения,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отношения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аргумент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контраргумент,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тезис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пример,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сходство</a:t>
            </a:r>
            <a:r>
              <a:rPr sz="1800" dirty="0">
                <a:latin typeface="Calibri"/>
                <a:cs typeface="Calibri"/>
              </a:rPr>
              <a:t> 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различие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др.)</a:t>
            </a:r>
            <a:endParaRPr sz="1800">
              <a:latin typeface="Calibri"/>
              <a:cs typeface="Calibri"/>
            </a:endParaRPr>
          </a:p>
          <a:p>
            <a:pPr marL="290195" indent="-22669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290830" algn="l"/>
              </a:tabLst>
            </a:pPr>
            <a:r>
              <a:rPr sz="1800" spc="-5" dirty="0">
                <a:latin typeface="Calibri"/>
                <a:cs typeface="Calibri"/>
              </a:rPr>
              <a:t>Соотносить визуальное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изображение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вербальным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текстом</a:t>
            </a:r>
            <a:endParaRPr sz="1800">
              <a:latin typeface="Calibri"/>
              <a:cs typeface="Calibri"/>
            </a:endParaRPr>
          </a:p>
          <a:p>
            <a:pPr marL="290195" indent="-22669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90830" algn="l"/>
              </a:tabLst>
            </a:pPr>
            <a:r>
              <a:rPr sz="1800" spc="-5" dirty="0">
                <a:latin typeface="Calibri"/>
                <a:cs typeface="Calibri"/>
              </a:rPr>
              <a:t>Формулировать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выводы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обобщения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отдельных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частей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  <a:p>
            <a:pPr marL="290195" indent="-22669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290830" algn="l"/>
              </a:tabLst>
            </a:pPr>
            <a:r>
              <a:rPr sz="1800" dirty="0">
                <a:latin typeface="Calibri"/>
                <a:cs typeface="Calibri"/>
              </a:rPr>
              <a:t>Понимать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чувства,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мотивы,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характеры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героев</a:t>
            </a:r>
            <a:endParaRPr sz="1800">
              <a:latin typeface="Calibri"/>
              <a:cs typeface="Calibri"/>
            </a:endParaRPr>
          </a:p>
          <a:p>
            <a:pPr marL="341630" indent="-27813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42265" algn="l"/>
              </a:tabLst>
            </a:pPr>
            <a:r>
              <a:rPr sz="1800" dirty="0">
                <a:latin typeface="Calibri"/>
                <a:cs typeface="Calibri"/>
              </a:rPr>
              <a:t>Понимать </a:t>
            </a:r>
            <a:r>
              <a:rPr sz="1800" spc="-5" dirty="0">
                <a:latin typeface="Calibri"/>
                <a:cs typeface="Calibri"/>
              </a:rPr>
              <a:t>концептуальную</a:t>
            </a:r>
            <a:r>
              <a:rPr sz="1800" dirty="0">
                <a:latin typeface="Calibri"/>
                <a:cs typeface="Calibri"/>
              </a:rPr>
              <a:t> информацию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(авторскую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позицию,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коммуникативное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намерение)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4"/>
          <p:cNvSpPr txBox="1">
            <a:spLocks/>
          </p:cNvSpPr>
          <p:nvPr/>
        </p:nvSpPr>
        <p:spPr>
          <a:xfrm>
            <a:off x="350646" y="439906"/>
            <a:ext cx="5745354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Читательская</a:t>
            </a:r>
            <a:r>
              <a:rPr lang="ru-RU" sz="2800" b="1" spc="-6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63702" y="1059495"/>
            <a:ext cx="720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Читательские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действия,</a:t>
            </a:r>
            <a:r>
              <a:rPr sz="1800" b="1" i="1" spc="-9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связанные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Times New Roman"/>
                <a:cs typeface="Times New Roman"/>
              </a:rPr>
              <a:t>с</a:t>
            </a:r>
            <a:r>
              <a:rPr sz="1800" b="1" i="1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осмыслением</a:t>
            </a:r>
            <a:r>
              <a:rPr sz="1800" b="1" i="1" spc="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Times New Roman"/>
                <a:cs typeface="Times New Roman"/>
              </a:rPr>
              <a:t>и</a:t>
            </a:r>
            <a:r>
              <a:rPr sz="18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 оценкой</a:t>
            </a:r>
            <a:r>
              <a:rPr sz="1800" b="1" i="1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Times New Roman"/>
                <a:cs typeface="Times New Roman"/>
              </a:rPr>
              <a:t>текста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222" y="1682875"/>
            <a:ext cx="553402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Способность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связать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сообщение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текста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собственными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убеждениями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опытом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1822" y="1707896"/>
            <a:ext cx="483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Способность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осмыслить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оценить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форму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702" y="2815844"/>
            <a:ext cx="1085723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Читательские</a:t>
            </a:r>
            <a:r>
              <a:rPr sz="18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умения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7800"/>
              </a:lnSpc>
              <a:spcBef>
                <a:spcPts val="1620"/>
              </a:spcBef>
              <a:buAutoNum type="arabicPeriod"/>
              <a:tabLst>
                <a:tab pos="290830" algn="l"/>
              </a:tabLst>
            </a:pPr>
            <a:r>
              <a:rPr sz="1800" spc="-5" dirty="0">
                <a:latin typeface="Calibri"/>
                <a:cs typeface="Calibri"/>
              </a:rPr>
              <a:t>Оценивать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содержание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его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элементов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(примеров,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аргументов,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иллюстраций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т.п.)</a:t>
            </a:r>
            <a:r>
              <a:rPr sz="1800" spc="-10" dirty="0">
                <a:latin typeface="Calibri"/>
                <a:cs typeface="Calibri"/>
              </a:rPr>
              <a:t> относительно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целей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автора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Оценивать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форму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(структуру,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стиль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т.д.),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целесообразность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использованных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автором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приемов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38125" algn="l"/>
              </a:tabLst>
            </a:pPr>
            <a:r>
              <a:rPr sz="1800" spc="5" dirty="0">
                <a:latin typeface="Calibri"/>
                <a:cs typeface="Calibri"/>
              </a:rPr>
              <a:t>Понимать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назначение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структурной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единицы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Оценивать</a:t>
            </a:r>
            <a:r>
              <a:rPr sz="1800" spc="-15" dirty="0">
                <a:latin typeface="Calibri"/>
                <a:cs typeface="Calibri"/>
              </a:rPr>
              <a:t> полноту,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достоверность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Обнаруживать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противоречия,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содержащиеся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одном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нескольких</a:t>
            </a:r>
            <a:r>
              <a:rPr sz="1800" spc="-10" dirty="0">
                <a:latin typeface="Calibri"/>
                <a:cs typeface="Calibri"/>
              </a:rPr>
              <a:t> текстах</a:t>
            </a:r>
            <a:endParaRPr sz="1800">
              <a:latin typeface="Calibri"/>
              <a:cs typeface="Calibri"/>
            </a:endParaRPr>
          </a:p>
          <a:p>
            <a:pPr marL="290195" indent="-2781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90830" algn="l"/>
              </a:tabLst>
            </a:pPr>
            <a:r>
              <a:rPr sz="1800" spc="-5" dirty="0">
                <a:latin typeface="Calibri"/>
                <a:cs typeface="Calibri"/>
              </a:rPr>
              <a:t>Высказывать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обосновывать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собственную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точку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зрения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вопросу,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обсуждаемому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тексте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3702" y="433526"/>
            <a:ext cx="57453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Читательская</a:t>
            </a:r>
            <a:r>
              <a:rPr lang="ru-RU" sz="2800" b="1" spc="-6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4863" y="989457"/>
            <a:ext cx="10967720" cy="489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Читательские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действия,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связанные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с</a:t>
            </a:r>
            <a:r>
              <a:rPr sz="1800" b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использованием</a:t>
            </a:r>
            <a:r>
              <a:rPr sz="1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информации</a:t>
            </a:r>
            <a:r>
              <a:rPr sz="1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из</a:t>
            </a:r>
            <a:r>
              <a:rPr sz="1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libri"/>
              <a:cs typeface="Calibri"/>
            </a:endParaRPr>
          </a:p>
          <a:p>
            <a:pPr marL="12700" marR="24765">
              <a:lnSpc>
                <a:spcPct val="107800"/>
              </a:lnSpc>
            </a:pPr>
            <a:r>
              <a:rPr sz="1800" b="1" dirty="0">
                <a:latin typeface="Calibri"/>
                <a:cs typeface="Calibri"/>
              </a:rPr>
              <a:t>умение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применять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информацию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представленную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тексте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решения</a:t>
            </a:r>
            <a:r>
              <a:rPr sz="1800" b="1" spc="-5" dirty="0">
                <a:latin typeface="Calibri"/>
                <a:cs typeface="Calibri"/>
              </a:rPr>
              <a:t> различных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учебно-познавательных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учебно-практических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задач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29146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Читательские</a:t>
            </a:r>
            <a:r>
              <a:rPr sz="18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умения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Calibri"/>
              <a:cs typeface="Calibri"/>
            </a:endParaRPr>
          </a:p>
          <a:p>
            <a:pPr marL="367665" marR="185420">
              <a:lnSpc>
                <a:spcPct val="107800"/>
              </a:lnSpc>
              <a:spcBef>
                <a:spcPts val="5"/>
              </a:spcBef>
              <a:buAutoNum type="arabicPeriod"/>
              <a:tabLst>
                <a:tab pos="593725" algn="l"/>
              </a:tabLst>
            </a:pPr>
            <a:r>
              <a:rPr sz="1800" spc="-5" dirty="0">
                <a:latin typeface="Calibri"/>
                <a:cs typeface="Calibri"/>
              </a:rPr>
              <a:t>Использовать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информацию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практической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(планирование</a:t>
            </a:r>
            <a:r>
              <a:rPr sz="1800" spc="-5" dirty="0">
                <a:latin typeface="Calibri"/>
                <a:cs typeface="Calibri"/>
              </a:rPr>
              <a:t> поездки,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выбор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телефона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т.п.)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привлечения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фоновых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знаний</a:t>
            </a:r>
            <a:endParaRPr sz="1800">
              <a:latin typeface="Calibri"/>
              <a:cs typeface="Calibri"/>
            </a:endParaRPr>
          </a:p>
          <a:p>
            <a:pPr marL="593090" indent="-22606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593725" algn="l"/>
              </a:tabLst>
            </a:pPr>
            <a:r>
              <a:rPr sz="1800" spc="-5" dirty="0">
                <a:latin typeface="Calibri"/>
                <a:cs typeface="Calibri"/>
              </a:rPr>
              <a:t>Использовать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информацию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текста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практической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привлечением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фоновых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знаний</a:t>
            </a:r>
            <a:endParaRPr sz="1800">
              <a:latin typeface="Calibri"/>
              <a:cs typeface="Calibri"/>
            </a:endParaRPr>
          </a:p>
          <a:p>
            <a:pPr marL="645160" indent="-2781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645795" algn="l"/>
              </a:tabLst>
            </a:pPr>
            <a:r>
              <a:rPr sz="1800" spc="-10" dirty="0">
                <a:latin typeface="Calibri"/>
                <a:cs typeface="Calibri"/>
              </a:rPr>
              <a:t>Формулировать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основе</a:t>
            </a:r>
            <a:r>
              <a:rPr sz="1800" spc="-5" dirty="0">
                <a:latin typeface="Calibri"/>
                <a:cs typeface="Calibri"/>
              </a:rPr>
              <a:t> полученной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10" dirty="0">
                <a:latin typeface="Calibri"/>
                <a:cs typeface="Calibri"/>
              </a:rPr>
              <a:t> текста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собственную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гипотезу</a:t>
            </a:r>
            <a:endParaRPr sz="1800">
              <a:latin typeface="Calibri"/>
              <a:cs typeface="Calibri"/>
            </a:endParaRPr>
          </a:p>
          <a:p>
            <a:pPr marL="645160" indent="-27813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645795" algn="l"/>
              </a:tabLst>
            </a:pPr>
            <a:r>
              <a:rPr sz="1800" dirty="0">
                <a:latin typeface="Calibri"/>
                <a:cs typeface="Calibri"/>
              </a:rPr>
              <a:t>Прогнозировать события,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течение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процесса,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эксперимента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информации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текста</a:t>
            </a:r>
            <a:endParaRPr sz="1800">
              <a:latin typeface="Calibri"/>
              <a:cs typeface="Calibri"/>
            </a:endParaRPr>
          </a:p>
          <a:p>
            <a:pPr marL="645160" indent="-27813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645795" algn="l"/>
              </a:tabLst>
            </a:pPr>
            <a:r>
              <a:rPr sz="1800" spc="-10" dirty="0">
                <a:latin typeface="Calibri"/>
                <a:cs typeface="Calibri"/>
              </a:rPr>
              <a:t>Предлагать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интерпретацию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нового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явления,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принадлежащего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тому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явлений,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который</a:t>
            </a:r>
            <a:endParaRPr sz="1800">
              <a:latin typeface="Calibri"/>
              <a:cs typeface="Calibri"/>
            </a:endParaRPr>
          </a:p>
          <a:p>
            <a:pPr marL="367665" marR="128270">
              <a:lnSpc>
                <a:spcPts val="2330"/>
              </a:lnSpc>
              <a:spcBef>
                <a:spcPts val="75"/>
              </a:spcBef>
            </a:pPr>
            <a:r>
              <a:rPr sz="1800" spc="-5" dirty="0">
                <a:latin typeface="Calibri"/>
                <a:cs typeface="Calibri"/>
              </a:rPr>
              <a:t>обсуждается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тексте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(в </a:t>
            </a:r>
            <a:r>
              <a:rPr sz="1800" spc="-10" dirty="0">
                <a:latin typeface="Calibri"/>
                <a:cs typeface="Calibri"/>
              </a:rPr>
              <a:t>том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числе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переносом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одной предметной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области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другую)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4.6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Выявлять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связь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</a:t>
            </a:r>
            <a:r>
              <a:rPr sz="1800" spc="-5" dirty="0">
                <a:latin typeface="Calibri"/>
                <a:cs typeface="Calibri"/>
              </a:rPr>
              <a:t> прочитанным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современной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реальностью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4863" y="362104"/>
            <a:ext cx="57819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Читательская</a:t>
            </a:r>
            <a:r>
              <a:rPr lang="ru-RU" sz="2800" b="1" spc="-6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грамотность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6559995"/>
            <a:ext cx="12195175" cy="300990"/>
            <a:chOff x="-6350" y="6559995"/>
            <a:chExt cx="12195175" cy="300990"/>
          </a:xfrm>
        </p:grpSpPr>
        <p:sp>
          <p:nvSpPr>
            <p:cNvPr id="4" name="object 4"/>
            <p:cNvSpPr/>
            <p:nvPr/>
          </p:nvSpPr>
          <p:spPr>
            <a:xfrm>
              <a:off x="0" y="6566345"/>
              <a:ext cx="12182475" cy="139065"/>
            </a:xfrm>
            <a:custGeom>
              <a:avLst/>
              <a:gdLst/>
              <a:ahLst/>
              <a:cxnLst/>
              <a:rect l="l" t="t" r="r" b="b"/>
              <a:pathLst>
                <a:path w="12182475" h="139065">
                  <a:moveTo>
                    <a:pt x="0" y="138987"/>
                  </a:moveTo>
                  <a:lnTo>
                    <a:pt x="12182475" y="138987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13898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66345"/>
              <a:ext cx="12182475" cy="288290"/>
            </a:xfrm>
            <a:custGeom>
              <a:avLst/>
              <a:gdLst/>
              <a:ahLst/>
              <a:cxnLst/>
              <a:rect l="l" t="t" r="r" b="b"/>
              <a:pathLst>
                <a:path w="12182475" h="288290">
                  <a:moveTo>
                    <a:pt x="0" y="287997"/>
                  </a:moveTo>
                  <a:lnTo>
                    <a:pt x="12182475" y="287997"/>
                  </a:lnTo>
                  <a:lnTo>
                    <a:pt x="12182475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791726"/>
            <a:ext cx="12182475" cy="5021580"/>
            <a:chOff x="0" y="1791842"/>
            <a:chExt cx="12198350" cy="5021580"/>
          </a:xfrm>
        </p:grpSpPr>
        <p:sp>
          <p:nvSpPr>
            <p:cNvPr id="8" name="object 8"/>
            <p:cNvSpPr/>
            <p:nvPr/>
          </p:nvSpPr>
          <p:spPr>
            <a:xfrm>
              <a:off x="0" y="6705333"/>
              <a:ext cx="12192000" cy="108585"/>
            </a:xfrm>
            <a:custGeom>
              <a:avLst/>
              <a:gdLst/>
              <a:ahLst/>
              <a:cxnLst/>
              <a:rect l="l" t="t" r="r" b="b"/>
              <a:pathLst>
                <a:path w="12192000" h="108584">
                  <a:moveTo>
                    <a:pt x="12192000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2192000" y="10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84" y="6498171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0" y="273049"/>
                  </a:moveTo>
                  <a:lnTo>
                    <a:pt x="12181415" y="27304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2730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84" y="6764871"/>
              <a:ext cx="12181840" cy="12700"/>
            </a:xfrm>
            <a:custGeom>
              <a:avLst/>
              <a:gdLst/>
              <a:ahLst/>
              <a:cxnLst/>
              <a:rect l="l" t="t" r="r" b="b"/>
              <a:pathLst>
                <a:path w="12181840" h="12700">
                  <a:moveTo>
                    <a:pt x="0" y="12699"/>
                  </a:moveTo>
                  <a:lnTo>
                    <a:pt x="12181415" y="12699"/>
                  </a:lnTo>
                  <a:lnTo>
                    <a:pt x="12181415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84" y="6498171"/>
              <a:ext cx="12181840" cy="273050"/>
            </a:xfrm>
            <a:custGeom>
              <a:avLst/>
              <a:gdLst/>
              <a:ahLst/>
              <a:cxnLst/>
              <a:rect l="l" t="t" r="r" b="b"/>
              <a:pathLst>
                <a:path w="12181840" h="273050">
                  <a:moveTo>
                    <a:pt x="12181415" y="0"/>
                  </a:moveTo>
                  <a:lnTo>
                    <a:pt x="0" y="0"/>
                  </a:lnTo>
                  <a:lnTo>
                    <a:pt x="0" y="273049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9614" y="3251644"/>
              <a:ext cx="3098165" cy="32716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2208" y="1791842"/>
              <a:ext cx="2792476" cy="31873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2825" y="2383751"/>
              <a:ext cx="3328035" cy="327164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81329" y="474264"/>
            <a:ext cx="383580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Форматы</a:t>
            </a:r>
            <a:r>
              <a:rPr sz="2800" b="1" spc="-8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sz="2800" b="1" spc="-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текста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329" y="2354960"/>
            <a:ext cx="14097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Сплошной</a:t>
            </a:r>
            <a:endParaRPr sz="2000" dirty="0">
              <a:latin typeface="Bookman Old Style" panose="02050604050505020204" pitchFamily="18" charset="0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4609" y="1814525"/>
            <a:ext cx="17062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Н</a:t>
            </a:r>
            <a:r>
              <a:rPr sz="2000" spc="5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е</a:t>
            </a:r>
            <a:r>
              <a:rPr sz="200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сплошной</a:t>
            </a:r>
            <a:endParaRPr sz="2000" dirty="0">
              <a:latin typeface="Bookman Old Style" panose="02050604050505020204" pitchFamily="18" charset="0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88302" y="2393060"/>
            <a:ext cx="16211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Смешанный</a:t>
            </a:r>
            <a:endParaRPr sz="2000" dirty="0">
              <a:latin typeface="Bookman Old Style" panose="02050604050505020204" pitchFamily="18" charset="0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05492" y="1352803"/>
            <a:ext cx="14789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ип</a:t>
            </a:r>
            <a:r>
              <a:rPr sz="2000" spc="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е</a:t>
            </a:r>
            <a:r>
              <a:rPr sz="2000" spc="-35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р</a:t>
            </a:r>
            <a:r>
              <a:rPr sz="200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те</a:t>
            </a:r>
            <a:r>
              <a:rPr sz="2000" spc="-6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к</a:t>
            </a:r>
            <a:r>
              <a:rPr sz="2000" dirty="0">
                <a:solidFill>
                  <a:srgbClr val="001F5F"/>
                </a:solidFill>
                <a:latin typeface="Bookman Old Style" panose="02050604050505020204" pitchFamily="18" charset="0"/>
                <a:cs typeface="Times New Roman"/>
              </a:rPr>
              <a:t>ст</a:t>
            </a:r>
            <a:endParaRPr sz="2400" dirty="0">
              <a:latin typeface="Bookman Old Style" panose="02050604050505020204" pitchFamily="18" charset="0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167" y="3385426"/>
            <a:ext cx="2626487" cy="29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1334" b="6800"/>
          <a:stretch/>
        </p:blipFill>
        <p:spPr>
          <a:xfrm>
            <a:off x="0" y="603503"/>
            <a:ext cx="12192000" cy="5614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7713" y="1004253"/>
            <a:ext cx="5055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chemeClr val="accent1">
                    <a:lumMod val="50000"/>
                  </a:schemeClr>
                </a:solidFill>
              </a:rPr>
              <a:t>Читательские</a:t>
            </a:r>
            <a:r>
              <a:rPr sz="4000" spc="-7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4000" spc="-15" dirty="0">
                <a:solidFill>
                  <a:schemeClr val="accent1">
                    <a:lumMod val="50000"/>
                  </a:schemeClr>
                </a:solidFill>
              </a:rPr>
              <a:t>умения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4047" y="1625346"/>
            <a:ext cx="9922510" cy="1306830"/>
            <a:chOff x="384047" y="1625346"/>
            <a:chExt cx="9922510" cy="1306830"/>
          </a:xfrm>
        </p:grpSpPr>
        <p:sp>
          <p:nvSpPr>
            <p:cNvPr id="5" name="object 5"/>
            <p:cNvSpPr/>
            <p:nvPr/>
          </p:nvSpPr>
          <p:spPr>
            <a:xfrm>
              <a:off x="2423668" y="1634871"/>
              <a:ext cx="7873365" cy="792480"/>
            </a:xfrm>
            <a:custGeom>
              <a:avLst/>
              <a:gdLst/>
              <a:ahLst/>
              <a:cxnLst/>
              <a:rect l="l" t="t" r="r" b="b"/>
              <a:pathLst>
                <a:path w="7873365" h="792480">
                  <a:moveTo>
                    <a:pt x="0" y="0"/>
                  </a:moveTo>
                  <a:lnTo>
                    <a:pt x="7870825" y="0"/>
                  </a:lnTo>
                </a:path>
                <a:path w="7873365" h="792480">
                  <a:moveTo>
                    <a:pt x="0" y="0"/>
                  </a:moveTo>
                  <a:lnTo>
                    <a:pt x="0" y="792099"/>
                  </a:lnTo>
                </a:path>
                <a:path w="7873365" h="792480">
                  <a:moveTo>
                    <a:pt x="7872983" y="0"/>
                  </a:moveTo>
                  <a:lnTo>
                    <a:pt x="7872983" y="792099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7" y="2346960"/>
              <a:ext cx="3179064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8812" y="2399537"/>
            <a:ext cx="2478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Опора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текст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72983" y="2423160"/>
            <a:ext cx="3845560" cy="2138680"/>
            <a:chOff x="7872983" y="2423160"/>
            <a:chExt cx="3845560" cy="21386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2983" y="2423160"/>
              <a:ext cx="3845052" cy="987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4423" y="4081272"/>
              <a:ext cx="3461004" cy="48005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076056" y="2461005"/>
            <a:ext cx="3376929" cy="203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88836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Опора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внетекстовое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знание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3.</a:t>
            </a:r>
            <a:r>
              <a:rPr sz="2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осмыслить</a:t>
            </a:r>
            <a:r>
              <a:rPr sz="23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3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оценить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9644" y="2907283"/>
            <a:ext cx="9615805" cy="2439035"/>
            <a:chOff x="199644" y="2907283"/>
            <a:chExt cx="9615805" cy="2439035"/>
          </a:xfrm>
        </p:grpSpPr>
        <p:sp>
          <p:nvSpPr>
            <p:cNvPr id="13" name="object 13"/>
            <p:cNvSpPr/>
            <p:nvPr/>
          </p:nvSpPr>
          <p:spPr>
            <a:xfrm>
              <a:off x="983322" y="2916808"/>
              <a:ext cx="8822690" cy="2031364"/>
            </a:xfrm>
            <a:custGeom>
              <a:avLst/>
              <a:gdLst/>
              <a:ahLst/>
              <a:cxnLst/>
              <a:rect l="l" t="t" r="r" b="b"/>
              <a:pathLst>
                <a:path w="8822690" h="2031364">
                  <a:moveTo>
                    <a:pt x="8812822" y="441070"/>
                  </a:moveTo>
                  <a:lnTo>
                    <a:pt x="8822347" y="1173226"/>
                  </a:lnTo>
                </a:path>
                <a:path w="8822690" h="2031364">
                  <a:moveTo>
                    <a:pt x="865670" y="0"/>
                  </a:moveTo>
                  <a:lnTo>
                    <a:pt x="865670" y="805560"/>
                  </a:lnTo>
                </a:path>
                <a:path w="8822690" h="2031364">
                  <a:moveTo>
                    <a:pt x="0" y="807211"/>
                  </a:moveTo>
                  <a:lnTo>
                    <a:pt x="3649129" y="807211"/>
                  </a:lnTo>
                </a:path>
                <a:path w="8822690" h="2031364">
                  <a:moveTo>
                    <a:pt x="0" y="807211"/>
                  </a:moveTo>
                  <a:lnTo>
                    <a:pt x="0" y="1239011"/>
                  </a:lnTo>
                </a:path>
                <a:path w="8822690" h="2031364">
                  <a:moveTo>
                    <a:pt x="3649129" y="807211"/>
                  </a:moveTo>
                  <a:lnTo>
                    <a:pt x="3649129" y="203111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644" y="4158995"/>
              <a:ext cx="2229612" cy="11871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7133" y="4204842"/>
            <a:ext cx="135191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23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найти</a:t>
            </a:r>
            <a:r>
              <a:rPr sz="23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300" b="1" spc="-5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извлечь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485" y="4905883"/>
            <a:ext cx="18205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(информацию)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9064" y="4910328"/>
            <a:ext cx="2906267" cy="11871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304159" y="4955794"/>
            <a:ext cx="259397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2. </a:t>
            </a:r>
            <a:r>
              <a:rPr sz="23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интегрировать 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300" b="1" spc="-5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интерпретировать </a:t>
            </a:r>
            <a:r>
              <a:rPr sz="23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(сообщения</a:t>
            </a:r>
            <a:r>
              <a:rPr sz="2300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текста)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31257" y="1715897"/>
            <a:ext cx="4331970" cy="4119879"/>
            <a:chOff x="5231257" y="1715897"/>
            <a:chExt cx="4331970" cy="4119879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1257" y="1715897"/>
              <a:ext cx="2066925" cy="26892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388" y="5001768"/>
              <a:ext cx="1886711" cy="83362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41360" y="5045709"/>
            <a:ext cx="155892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3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держание  </a:t>
            </a:r>
            <a:r>
              <a:rPr sz="2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86643" y="4986528"/>
            <a:ext cx="1399031" cy="83515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744961" y="5031485"/>
            <a:ext cx="88201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3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3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  те</a:t>
            </a:r>
            <a:r>
              <a:rPr sz="23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3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53093" y="4540884"/>
            <a:ext cx="2273935" cy="477520"/>
          </a:xfrm>
          <a:custGeom>
            <a:avLst/>
            <a:gdLst/>
            <a:ahLst/>
            <a:cxnLst/>
            <a:rect l="l" t="t" r="r" b="b"/>
            <a:pathLst>
              <a:path w="2273934" h="477520">
                <a:moveTo>
                  <a:pt x="0" y="222884"/>
                </a:moveTo>
                <a:lnTo>
                  <a:pt x="0" y="477392"/>
                </a:lnTo>
              </a:path>
              <a:path w="2273934" h="477520">
                <a:moveTo>
                  <a:pt x="2273807" y="220852"/>
                </a:moveTo>
                <a:lnTo>
                  <a:pt x="2273807" y="477392"/>
                </a:lnTo>
              </a:path>
              <a:path w="2273934" h="477520">
                <a:moveTo>
                  <a:pt x="2273807" y="220852"/>
                </a:moveTo>
                <a:lnTo>
                  <a:pt x="9016" y="220852"/>
                </a:lnTo>
              </a:path>
              <a:path w="2273934" h="477520">
                <a:moveTo>
                  <a:pt x="1052576" y="0"/>
                </a:moveTo>
                <a:lnTo>
                  <a:pt x="1052576" y="211835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2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985</Words>
  <Application>Microsoft Office PowerPoint</Application>
  <PresentationFormat>Широкоэкранный</PresentationFormat>
  <Paragraphs>170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Приёмы работы с текстом</vt:lpstr>
      <vt:lpstr>«Читать – это еще ничего не значит, что читать и как понимать прочитанное – вот в чем главное»</vt:lpstr>
      <vt:lpstr>Читательская грамотность</vt:lpstr>
      <vt:lpstr>Презентация PowerPoint</vt:lpstr>
      <vt:lpstr>Презентация PowerPoint</vt:lpstr>
      <vt:lpstr>Читательская грамотность</vt:lpstr>
      <vt:lpstr>Читательская грамотность</vt:lpstr>
      <vt:lpstr>Форматы текста</vt:lpstr>
      <vt:lpstr>Читательские умения</vt:lpstr>
      <vt:lpstr>Презентация PowerPoint</vt:lpstr>
      <vt:lpstr>Презентация PowerPoint</vt:lpstr>
      <vt:lpstr>«Инсерт» - заметки на полях</vt:lpstr>
      <vt:lpstr>«Ромашка Блума»</vt:lpstr>
      <vt:lpstr>Анализ заголовка  (названия)</vt:lpstr>
      <vt:lpstr>Образец задания международного исследования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«Читать – это еще ничего не значит, что читать и как понимать прочитанное – вот в чем главное»</dc:title>
  <dc:creator>Каб-33_Уч</dc:creator>
  <cp:lastModifiedBy>User</cp:lastModifiedBy>
  <cp:revision>54</cp:revision>
  <dcterms:created xsi:type="dcterms:W3CDTF">2021-03-05T05:38:16Z</dcterms:created>
  <dcterms:modified xsi:type="dcterms:W3CDTF">2022-03-16T12:06:42Z</dcterms:modified>
</cp:coreProperties>
</file>